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0" r:id="rId3"/>
    <p:sldId id="261" r:id="rId4"/>
    <p:sldId id="263" r:id="rId5"/>
    <p:sldId id="287" r:id="rId6"/>
    <p:sldId id="289" r:id="rId7"/>
    <p:sldId id="291" r:id="rId8"/>
    <p:sldId id="276" r:id="rId9"/>
    <p:sldId id="262" r:id="rId10"/>
    <p:sldId id="286" r:id="rId11"/>
    <p:sldId id="281" r:id="rId12"/>
    <p:sldId id="292" r:id="rId13"/>
    <p:sldId id="29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0033"/>
    <a:srgbClr val="3A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4660"/>
  </p:normalViewPr>
  <p:slideViewPr>
    <p:cSldViewPr>
      <p:cViewPr varScale="1">
        <p:scale>
          <a:sx n="102" d="100"/>
          <a:sy n="102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5F7D7-4396-4582-973F-854252ACC2F5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E733F-85EB-4369-8A17-86EE23685C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8A57-45B7-4CA0-BCE2-854F41E7C2B0}" type="datetimeFigureOut">
              <a:rPr lang="zh-TW" altLang="en-US" smtClean="0"/>
              <a:pPr/>
              <a:t>2024/7/17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C8D0-E187-4214-AD4B-4EBE0301A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6" cy="69071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15719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年度財物管理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總務處資產保管組   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113/7/31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67225" cy="6907103"/>
          </a:xfrm>
          <a:prstGeom prst="rect">
            <a:avLst/>
          </a:prstGeom>
        </p:spPr>
      </p:pic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428596" y="415333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財物報廢作業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04875" y="1030288"/>
            <a:ext cx="49632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600" b="1" dirty="0">
                <a:solidFill>
                  <a:schemeClr val="tx2"/>
                </a:solidFill>
                <a:ea typeface="標楷體" pitchFamily="65" charset="-120"/>
              </a:rPr>
              <a:t>分級核定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90829"/>
              </p:ext>
            </p:extLst>
          </p:nvPr>
        </p:nvGraphicFramePr>
        <p:xfrm>
          <a:off x="1187624" y="1844824"/>
          <a:ext cx="712879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90388439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1757054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0830137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30920418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val="404881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是否達年限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財物金額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審計部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0659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超過年限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萬以下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90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1500~3000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74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2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未達年限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不分金額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0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05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3725" y="1052736"/>
            <a:ext cx="8010723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不同的財物，要分別登帳列管。</a:t>
            </a:r>
            <a:endParaRPr lang="en-US" altLang="zh-TW" sz="2400" b="1" dirty="0">
              <a:solidFill>
                <a:schemeClr val="accent1"/>
              </a:solidFill>
              <a:ea typeface="標楷體" pitchFamily="65" charset="-120"/>
            </a:endParaRPr>
          </a:p>
          <a:p>
            <a:pPr lvl="1" indent="-4572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個人電腦為「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主機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+1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螢幕」，多買的螢幕須單獨列帳。</a:t>
            </a:r>
            <a:endParaRPr lang="en-US" altLang="zh-TW" sz="2200" b="1" dirty="0">
              <a:solidFill>
                <a:srgbClr val="330033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4572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增加單請依財物實體上記載的資料填寫。              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請勿填寫外包裝資料，以免盤點時核對不符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)           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型號為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Model No(M/N)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  製造號碼為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Serial No(S/N)</a:t>
            </a:r>
          </a:p>
          <a:p>
            <a:pPr lvl="1" indent="-4572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電腦軟體須符合「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單價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萬元以上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使用年限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年以上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個條件，才能登帳辦理攤銷。</a:t>
            </a:r>
            <a:endParaRPr lang="en-US" altLang="zh-TW" sz="2200" b="1" dirty="0">
              <a:solidFill>
                <a:srgbClr val="330033"/>
              </a:solidFill>
              <a:latin typeface="標楷體" pitchFamily="65" charset="-120"/>
              <a:ea typeface="標楷體" pitchFamily="65" charset="-120"/>
            </a:endParaRPr>
          </a:p>
          <a:p>
            <a:pPr marL="541338" lvl="1" indent="-541338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購買福利品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舊品須經專簽核准。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</a:p>
          <a:p>
            <a:pPr marL="541338" lvl="1" indent="-541338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請務必核對增加單產籍資料，再貼財產標籤。</a:t>
            </a:r>
            <a:endParaRPr lang="en-US" altLang="zh-TW" sz="2200" b="1" dirty="0">
              <a:solidFill>
                <a:srgbClr val="330033"/>
              </a:solidFill>
              <a:latin typeface="標楷體" pitchFamily="65" charset="-120"/>
              <a:ea typeface="標楷體" pitchFamily="65" charset="-120"/>
            </a:endParaRPr>
          </a:p>
          <a:p>
            <a:pPr marL="541338" lvl="1" indent="-541338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財物報廢後無法回復，填寫減損申請單時，請務必確認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校碼序號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產籍資料無誤</a:t>
            </a: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>
              <a:solidFill>
                <a:srgbClr val="33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3725" y="207963"/>
            <a:ext cx="820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30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常見問題</a:t>
            </a:r>
          </a:p>
        </p:txBody>
      </p:sp>
    </p:spTree>
    <p:extLst>
      <p:ext uri="{BB962C8B-B14F-4D97-AF65-F5344CB8AC3E}">
        <p14:creationId xmlns:p14="http://schemas.microsoft.com/office/powerpoint/2010/main" val="103685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77837" y="530239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新版學位服借用說明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DB63BE7-0DAD-44D9-AB49-5697183B4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90" y="3126131"/>
            <a:ext cx="4782478" cy="28385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7836" y="1412776"/>
            <a:ext cx="8126611" cy="18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本組網頁提供學位服借用系統連結網址供使用者登入。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應屆畢業生、系所承辦人皆使用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成功入口帳密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登入。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各系所承辦人員登入前請先聯繫本組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進行系統設定，方可登入系統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925808-F2C2-4D26-B9CA-E21EDDE8A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297491"/>
            <a:ext cx="4197734" cy="266720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610EB9-BD14-46B3-A492-D4AAC997BF35}"/>
              </a:ext>
            </a:extLst>
          </p:cNvPr>
          <p:cNvSpPr/>
          <p:nvPr/>
        </p:nvSpPr>
        <p:spPr>
          <a:xfrm>
            <a:off x="477836" y="5013175"/>
            <a:ext cx="709788" cy="18386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69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77837" y="530239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新版學位服借用說明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7837" y="1412776"/>
            <a:ext cx="7620000" cy="30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應屆畢業生：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登入後填寫借用尺寸並於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一周內繳納使用費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系所承辦人：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協助應屆畢業生列印借用單。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協助應屆畢業生辦理歸還作業及數量點收。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協助聯繫尚未歸還應屆畢業生。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F7372A8-DCD3-446A-9385-5CEEAB4C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966503"/>
            <a:ext cx="8136904" cy="9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Bef>
                <a:spcPct val="50000"/>
              </a:spcBef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系統相關操作如有任何問題，請於本組公告學位服借用期間洽詢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2800"/>
              </a:lnSpc>
              <a:spcBef>
                <a:spcPct val="50000"/>
              </a:spcBef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蔡岳昌先生分機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50586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97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1331640" y="1585243"/>
            <a:ext cx="5525943" cy="2929648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財物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管理基本概念</a:t>
            </a:r>
            <a:endParaRPr kumimoji="0"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75000"/>
              </a:lnSpc>
              <a:spcBef>
                <a:spcPct val="50000"/>
              </a:spcBef>
              <a:buBlip>
                <a:blip r:embed="rId3"/>
              </a:buBlip>
            </a:pP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財物盤點作業</a:t>
            </a:r>
            <a:endParaRPr kumimoji="0"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75000"/>
              </a:lnSpc>
              <a:spcBef>
                <a:spcPct val="50000"/>
              </a:spcBef>
              <a:buBlip>
                <a:blip r:embed="rId3"/>
              </a:buBlip>
            </a:pP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財物報廢作業</a:t>
            </a:r>
            <a:endParaRPr kumimoji="0"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75000"/>
              </a:lnSpc>
              <a:spcBef>
                <a:spcPct val="50000"/>
              </a:spcBef>
              <a:buBlip>
                <a:blip r:embed="rId3"/>
              </a:buBlip>
            </a:pP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常見問題</a:t>
            </a:r>
            <a:endParaRPr kumimoji="0"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新版學位服借用流程說明</a:t>
            </a:r>
            <a:endParaRPr kumimoji="0"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827584" y="836712"/>
            <a:ext cx="8208963" cy="4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kumimoji="0"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大綱</a:t>
            </a:r>
            <a:endParaRPr kumimoji="0" lang="en-US" altLang="zh-TW" sz="3200" b="1" dirty="0">
              <a:solidFill>
                <a:srgbClr val="330033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7225" cy="6907103"/>
          </a:xfrm>
          <a:prstGeom prst="rect">
            <a:avLst/>
          </a:prstGeom>
        </p:spPr>
      </p:pic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428596" y="415333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財物管理基本概念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73300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財產、物品之定義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8" y="1700808"/>
            <a:ext cx="7632848" cy="395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5475" indent="-342900" algn="l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財產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  <a:p>
            <a:pPr marL="282575" indent="1588" algn="just">
              <a:lnSpc>
                <a:spcPct val="105000"/>
              </a:lnSpc>
              <a:spcBef>
                <a:spcPct val="50000"/>
              </a:spcBef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包含不動產（土地、土地改良物、房屋建築及設備），以及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單價金額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萬元以上且使用年限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年以上的機械設備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交通及運輸設備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及什項設備</a:t>
            </a:r>
            <a:endParaRPr lang="en-US" altLang="zh-TW" sz="2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25475" indent="-342900" algn="just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物品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282575" indent="1588" algn="just">
              <a:lnSpc>
                <a:spcPct val="105000"/>
              </a:lnSpc>
              <a:spcBef>
                <a:spcPct val="50000"/>
              </a:spcBef>
            </a:pP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不屬於財產之設備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用具，包括非消耗品及消耗用品。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271463" indent="-271463">
              <a:lnSpc>
                <a:spcPts val="2800"/>
              </a:lnSpc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  質料堅固不易損耗的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非消耗品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，如事務用具、餐飲用具、  陳設用具等，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須登記列帳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282575" indent="1588" algn="just">
              <a:lnSpc>
                <a:spcPct val="105000"/>
              </a:lnSpc>
              <a:spcBef>
                <a:spcPct val="50000"/>
              </a:spcBef>
            </a:pPr>
            <a:endParaRPr lang="zh-TW" altLang="en-US" sz="2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04875" y="1030288"/>
            <a:ext cx="49632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600" b="1" dirty="0">
                <a:solidFill>
                  <a:schemeClr val="tx2"/>
                </a:solidFill>
                <a:ea typeface="標楷體" pitchFamily="65" charset="-120"/>
              </a:rPr>
              <a:t>財物保管人責任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9884" y="1628801"/>
            <a:ext cx="779329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ts val="2800"/>
              </a:lnSpc>
              <a:spcAft>
                <a:spcPts val="1800"/>
              </a:spcAft>
              <a:buFont typeface="+mj-ea"/>
              <a:buAutoNum type="ea1ChtPeriod"/>
            </a:pP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對使用中之財產，應善盡保管之責，未經核准，不得私自移轉或借撥。 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lnSpc>
                <a:spcPts val="2800"/>
              </a:lnSpc>
              <a:spcAft>
                <a:spcPts val="1200"/>
              </a:spcAft>
              <a:buFont typeface="+mj-lt"/>
              <a:buAutoNum type="ea1ChtPeriod"/>
            </a:pP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財產管理單位與保管人員對使用及保管中之財產，應隨時查對其數量，並注意其使用狀況及養護情形。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ea1ChtPeriod"/>
            </a:pP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離職時，應將保管或使用之財產交還。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ea1ChtPeriod"/>
            </a:pP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ea1ChtPeriod"/>
            </a:pP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ea1ChtPeriod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倘有毀損、遺失、失竊，除已盡善良管理人應有注意，經審計部核定解除責任外，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應按本校財物管理辦法第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條規定賠償。</a:t>
            </a:r>
            <a:endParaRPr lang="en-US" altLang="zh-TW" sz="2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ea1ChtPeriod"/>
            </a:pPr>
            <a:endParaRPr lang="zh-TW" altLang="en-US" sz="2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428596" y="415333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財物管理基本概念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5602712" y="-277727"/>
            <a:ext cx="530865" cy="5184578"/>
          </a:xfrm>
          <a:prstGeom prst="wedgeRoundRectCallout">
            <a:avLst>
              <a:gd name="adj1" fmla="val -18953"/>
              <a:gd name="adj2" fmla="val 49381"/>
              <a:gd name="adj3" fmla="val 16667"/>
            </a:avLst>
          </a:prstGeom>
          <a:solidFill>
            <a:srgbClr val="FFFF99"/>
          </a:solidFill>
          <a:ln w="6350">
            <a:solidFill>
              <a:srgbClr val="330033"/>
            </a:solidFill>
            <a:miter lim="800000"/>
            <a:headEnd/>
            <a:tailEnd/>
          </a:ln>
          <a:effectLst/>
        </p:spPr>
        <p:txBody>
          <a:bodyPr vert="vert270"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因研究需要攜出校外，須填具財物攜出校外申請單</a:t>
            </a:r>
            <a:endParaRPr lang="zh-TW" altLang="zh-TW" dirty="0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5602712" y="1595244"/>
            <a:ext cx="530865" cy="5184578"/>
          </a:xfrm>
          <a:prstGeom prst="wedgeRoundRectCallout">
            <a:avLst>
              <a:gd name="adj1" fmla="val -18953"/>
              <a:gd name="adj2" fmla="val 49381"/>
              <a:gd name="adj3" fmla="val 16667"/>
            </a:avLst>
          </a:prstGeom>
          <a:solidFill>
            <a:srgbClr val="FFFF99"/>
          </a:solidFill>
          <a:ln w="6350">
            <a:solidFill>
              <a:srgbClr val="330033"/>
            </a:solidFill>
            <a:miter lim="800000"/>
            <a:headEnd/>
            <a:tailEnd/>
          </a:ln>
          <a:effectLst/>
        </p:spPr>
        <p:txBody>
          <a:bodyPr vert="vert270"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請先將保管財物移轉由他人保管，再進行離職流程</a:t>
            </a:r>
            <a:endParaRPr lang="zh-TW" altLang="zh-TW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501129" y="395953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財物盤點作業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7584" y="980728"/>
            <a:ext cx="51072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600" b="1" dirty="0">
                <a:solidFill>
                  <a:schemeClr val="tx2"/>
                </a:solidFill>
                <a:ea typeface="標楷體" pitchFamily="65" charset="-120"/>
              </a:rPr>
              <a:t>盤點時間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1484784"/>
            <a:ext cx="78105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月底前由本組簽陳核准後，通知各單位辦理盤點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月，由各單位自行全面盤點，並將「盤點紀錄表」送本組彙辦。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2690813" indent="-2690813">
              <a:spcAft>
                <a:spcPts val="600"/>
              </a:spcAft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   財物使用保管人：自行清點保管財物，於初盤清冊簽名後，送單位管理人員彙整。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2417763" indent="-2417763">
              <a:spcAft>
                <a:spcPts val="600"/>
              </a:spcAft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   財物管理人員：單位內財物盤點、彙整並產製財物盤點紀錄表，經主管核章後送本組。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月，本組會同主計室就財產類進行抽點。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83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501129" y="395953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財物盤點作業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7584" y="980728"/>
            <a:ext cx="51072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600" b="1" dirty="0">
                <a:solidFill>
                  <a:schemeClr val="tx2"/>
                </a:solidFill>
                <a:ea typeface="標楷體" pitchFamily="65" charset="-120"/>
              </a:rPr>
              <a:t>檢查項目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1484784"/>
            <a:ext cx="78105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帳務與實際財物是否相符。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財產之使用情形及保管維護狀況。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是否有閒置未使用之財產。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產籍資料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即廠牌、型號與製造號碼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是否正確。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已達使用年限，損壞無法修復或修復不經濟需報廢之財物處理。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財物是否黏貼標籤。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2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457200" lvl="0" indent="-457200" algn="l">
              <a:buFont typeface="+mj-lt"/>
              <a:buAutoNum type="arabicPeriod"/>
            </a:pP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451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5" y="0"/>
            <a:ext cx="9167225" cy="6907103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3725" y="207963"/>
            <a:ext cx="820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30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財物盤點作業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5471"/>
          <a:stretch/>
        </p:blipFill>
        <p:spPr>
          <a:xfrm>
            <a:off x="621582" y="692696"/>
            <a:ext cx="7704596" cy="5184576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 bwMode="auto">
          <a:xfrm flipH="1">
            <a:off x="2709554" y="4470116"/>
            <a:ext cx="576064" cy="0"/>
          </a:xfrm>
          <a:prstGeom prst="straightConnector1">
            <a:avLst/>
          </a:prstGeom>
          <a:noFill/>
          <a:ln w="19050" cap="rnd" cmpd="sng" algn="ctr">
            <a:solidFill>
              <a:srgbClr val="58001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文字方塊 13"/>
          <p:cNvSpPr txBox="1"/>
          <p:nvPr/>
        </p:nvSpPr>
        <p:spPr>
          <a:xfrm>
            <a:off x="693486" y="4017838"/>
            <a:ext cx="2016224" cy="923330"/>
          </a:xfrm>
          <a:prstGeom prst="rect">
            <a:avLst/>
          </a:prstGeom>
          <a:noFill/>
          <a:ln w="15875">
            <a:solidFill>
              <a:srgbClr val="330033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58001D"/>
                </a:solidFill>
                <a:latin typeface="標楷體" pitchFamily="65" charset="-120"/>
                <a:ea typeface="標楷體" pitchFamily="65" charset="-120"/>
              </a:rPr>
              <a:t>使用保管人身分進入盤點，查印名下保管財物資料</a:t>
            </a:r>
            <a:endParaRPr lang="zh-TW" altLang="en-US" dirty="0">
              <a:solidFill>
                <a:srgbClr val="58001D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3462004"/>
            <a:ext cx="2016224" cy="1477328"/>
          </a:xfrm>
          <a:prstGeom prst="rect">
            <a:avLst/>
          </a:prstGeom>
          <a:noFill/>
          <a:ln w="15875">
            <a:solidFill>
              <a:srgbClr val="58001D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zh-TW" altLang="en-US" dirty="0">
                <a:solidFill>
                  <a:srgbClr val="58001D"/>
                </a:solidFill>
                <a:latin typeface="標楷體" pitchFamily="65" charset="-120"/>
                <a:ea typeface="標楷體" pitchFamily="65" charset="-120"/>
              </a:rPr>
              <a:t>以單位財物管理人員身分進入盤點，可查印單位內所有使用人之財物初盤清冊</a:t>
            </a:r>
            <a:endParaRPr lang="zh-TW" altLang="en-US" dirty="0">
              <a:solidFill>
                <a:srgbClr val="58001D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>
            <a:off x="5517866" y="4686140"/>
            <a:ext cx="1070358" cy="1"/>
          </a:xfrm>
          <a:prstGeom prst="straightConnector1">
            <a:avLst/>
          </a:prstGeom>
          <a:noFill/>
          <a:ln w="19050" cap="rnd" cmpd="sng" algn="ctr">
            <a:solidFill>
              <a:srgbClr val="58001D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9118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57189" y="674628"/>
            <a:ext cx="590465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zh-TW" altLang="en-US" sz="22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線上財物管理系統作業</a:t>
            </a:r>
            <a:endParaRPr lang="en-US" altLang="zh-TW" sz="2200" b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457200">
              <a:lnSpc>
                <a:spcPts val="2800"/>
              </a:lnSpc>
            </a:pPr>
            <a:r>
              <a:rPr lang="zh-TW" altLang="en-US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網址：</a:t>
            </a:r>
            <a:r>
              <a:rPr lang="en-US" altLang="zh-TW" sz="2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http://propsys.oga.ncku.edu.tw/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3725" y="207963"/>
            <a:ext cx="820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30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財物盤點作業</a:t>
            </a:r>
          </a:p>
        </p:txBody>
      </p:sp>
      <p:pic>
        <p:nvPicPr>
          <p:cNvPr id="6" name="圖片 5"/>
          <p:cNvPicPr/>
          <p:nvPr/>
        </p:nvPicPr>
        <p:blipFill>
          <a:blip r:embed="rId3" cstate="print"/>
          <a:srcRect l="1805" t="12339" r="17675" b="9254"/>
          <a:stretch>
            <a:fillRect/>
          </a:stretch>
        </p:blipFill>
        <p:spPr bwMode="auto">
          <a:xfrm>
            <a:off x="252414" y="680118"/>
            <a:ext cx="8479160" cy="504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780576" y="2108540"/>
            <a:ext cx="2081519" cy="1200329"/>
          </a:xfrm>
          <a:prstGeom prst="rect">
            <a:avLst/>
          </a:prstGeom>
          <a:solidFill>
            <a:srgbClr val="FFFF99"/>
          </a:solidFill>
          <a:ln w="6350">
            <a:solidFill>
              <a:srgbClr val="330033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財物報廢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808038" algn="l"/>
              </a:tabLst>
            </a:pPr>
            <a:r>
              <a:rPr lang="en-US" altLang="zh-TW" b="1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填寫減損申請單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808038" algn="l"/>
              </a:tabLst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保管人變更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808038" algn="l"/>
              </a:tabLst>
            </a:pPr>
            <a:r>
              <a:rPr lang="en-US" altLang="zh-TW" b="1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填寫移動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單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049567" y="2108540"/>
            <a:ext cx="1786400" cy="646331"/>
          </a:xfrm>
          <a:prstGeom prst="rect">
            <a:avLst/>
          </a:prstGeom>
          <a:solidFill>
            <a:srgbClr val="FFFF99"/>
          </a:solidFill>
          <a:ln w="6350">
            <a:solidFill>
              <a:srgbClr val="330033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存放地點變更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808038" algn="l"/>
              </a:tabLst>
            </a:pPr>
            <a:r>
              <a:rPr lang="en-US" altLang="zh-TW" b="1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維護更新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542235" y="1795358"/>
            <a:ext cx="0" cy="288032"/>
          </a:xfrm>
          <a:prstGeom prst="straightConnector1">
            <a:avLst/>
          </a:prstGeom>
          <a:ln w="15875">
            <a:solidFill>
              <a:srgbClr val="33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982760" y="2104501"/>
            <a:ext cx="1560195" cy="646331"/>
          </a:xfrm>
          <a:prstGeom prst="rect">
            <a:avLst/>
          </a:prstGeom>
          <a:solidFill>
            <a:srgbClr val="FFFF99"/>
          </a:solidFill>
          <a:ln w="6350">
            <a:solidFill>
              <a:srgbClr val="330033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標籤脫落模糊，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申請補印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706770" y="2104501"/>
            <a:ext cx="1855276" cy="923330"/>
          </a:xfrm>
          <a:prstGeom prst="rect">
            <a:avLst/>
          </a:prstGeom>
          <a:solidFill>
            <a:srgbClr val="FFFF99"/>
          </a:solidFill>
          <a:ln w="6350">
            <a:solidFill>
              <a:srgbClr val="330033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閒置財物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808038" algn="l"/>
              </a:tabLst>
            </a:pPr>
            <a:r>
              <a:rPr lang="en-US" altLang="zh-TW" b="1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公告周知供校內單位移轉使用</a:t>
            </a: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548397" y="1779024"/>
            <a:ext cx="0" cy="288032"/>
          </a:xfrm>
          <a:prstGeom prst="straightConnector1">
            <a:avLst/>
          </a:prstGeom>
          <a:ln w="15875">
            <a:solidFill>
              <a:srgbClr val="33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6240712" y="1746006"/>
            <a:ext cx="0" cy="288032"/>
          </a:xfrm>
          <a:prstGeom prst="straightConnector1">
            <a:avLst/>
          </a:prstGeom>
          <a:ln w="15875">
            <a:solidFill>
              <a:srgbClr val="33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6948264" y="1746006"/>
            <a:ext cx="576064" cy="337384"/>
          </a:xfrm>
          <a:prstGeom prst="straightConnector1">
            <a:avLst/>
          </a:prstGeom>
          <a:ln w="15875">
            <a:solidFill>
              <a:srgbClr val="33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成功大學-簡報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26" y="0"/>
            <a:ext cx="9167225" cy="690710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72318" y="1563757"/>
            <a:ext cx="7620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已達使用年限之財物，如「原有效能不能修復」或「經評估修復而不經濟者」有報廢必要時，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應隨時處理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，由單位財物管理人員填具減損申請單，送本組申請報廢。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經查核確認後，應將廢品繳至倉庫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或暫保管於單位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>
              <a:lnSpc>
                <a:spcPts val="28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如因個別情況，未達年限須辦理報廢，須層報教育部核轉審計部審核。 </a:t>
            </a: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77837" y="530239"/>
            <a:ext cx="8208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330033"/>
                </a:solidFill>
                <a:latin typeface="標楷體" pitchFamily="65" charset="-120"/>
                <a:ea typeface="標楷體" pitchFamily="65" charset="-120"/>
              </a:rPr>
              <a:t>財物報廢作業</a:t>
            </a:r>
            <a:endParaRPr lang="zh-TW" altLang="en-US" sz="3200" b="1" dirty="0">
              <a:solidFill>
                <a:schemeClr val="bg2"/>
              </a:solidFill>
              <a:latin typeface="Times New Roman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17003</TotalTime>
  <Words>979</Words>
  <Application>Microsoft Office PowerPoint</Application>
  <PresentationFormat>如螢幕大小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user1</dc:creator>
  <cp:lastModifiedBy>Win11</cp:lastModifiedBy>
  <cp:revision>421</cp:revision>
  <dcterms:created xsi:type="dcterms:W3CDTF">2016-03-10T06:39:13Z</dcterms:created>
  <dcterms:modified xsi:type="dcterms:W3CDTF">2024-07-17T08:02:00Z</dcterms:modified>
</cp:coreProperties>
</file>