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236" r:id="rId2"/>
    <p:sldId id="256" r:id="rId3"/>
    <p:sldId id="2197" r:id="rId4"/>
    <p:sldId id="2235" r:id="rId5"/>
    <p:sldId id="2198" r:id="rId6"/>
    <p:sldId id="2199" r:id="rId7"/>
    <p:sldId id="2200" r:id="rId8"/>
    <p:sldId id="2201" r:id="rId9"/>
    <p:sldId id="2202" r:id="rId10"/>
    <p:sldId id="2203" r:id="rId11"/>
    <p:sldId id="2204" r:id="rId12"/>
    <p:sldId id="2205" r:id="rId13"/>
    <p:sldId id="2206" r:id="rId14"/>
    <p:sldId id="2208" r:id="rId15"/>
    <p:sldId id="2210" r:id="rId16"/>
    <p:sldId id="2211" r:id="rId17"/>
    <p:sldId id="2212" r:id="rId18"/>
    <p:sldId id="2228" r:id="rId19"/>
    <p:sldId id="2215" r:id="rId20"/>
    <p:sldId id="2216" r:id="rId21"/>
    <p:sldId id="2217" r:id="rId22"/>
    <p:sldId id="2218" r:id="rId23"/>
    <p:sldId id="2219" r:id="rId24"/>
    <p:sldId id="2234" r:id="rId25"/>
    <p:sldId id="2229" r:id="rId26"/>
    <p:sldId id="2220" r:id="rId27"/>
    <p:sldId id="2221" r:id="rId28"/>
    <p:sldId id="2222" r:id="rId29"/>
    <p:sldId id="2223" r:id="rId30"/>
    <p:sldId id="2231" r:id="rId31"/>
    <p:sldId id="1441" r:id="rId3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2004" y="78"/>
      </p:cViewPr>
      <p:guideLst>
        <p:guide orient="horz" pos="2160"/>
        <p:guide pos="2880"/>
      </p:guideLst>
    </p:cSldViewPr>
  </p:slideViewPr>
  <p:notesTextViewPr>
    <p:cViewPr>
      <p:scale>
        <a:sx n="100" d="100"/>
        <a:sy n="100" d="100"/>
      </p:scale>
      <p:origin x="0" y="0"/>
    </p:cViewPr>
  </p:notesTextViewPr>
  <p:notesViewPr>
    <p:cSldViewPr>
      <p:cViewPr varScale="1">
        <p:scale>
          <a:sx n="79" d="100"/>
          <a:sy n="79" d="100"/>
        </p:scale>
        <p:origin x="316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C49ACA-F7E2-4D1D-8930-238C4D46D74B}"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zh-TW" altLang="en-US"/>
        </a:p>
      </dgm:t>
    </dgm:pt>
    <dgm:pt modelId="{69B1BF0E-02C3-4875-ACED-2CDE5934030C}">
      <dgm:prSet/>
      <dgm:spPr/>
      <dgm:t>
        <a:bodyPr/>
        <a:lstStyle/>
        <a:p>
          <a:pPr rtl="0"/>
          <a:r>
            <a:rPr lang="zh-TW" dirty="0">
              <a:latin typeface="微軟正黑體" panose="020B0604030504040204" pitchFamily="34" charset="-120"/>
              <a:ea typeface="微軟正黑體" panose="020B0604030504040204" pitchFamily="34" charset="-120"/>
            </a:rPr>
            <a:t>基本概念</a:t>
          </a:r>
        </a:p>
      </dgm:t>
    </dgm:pt>
    <dgm:pt modelId="{460DABEE-B6FB-4F05-8AF2-14502EAD51F2}" type="parTrans" cxnId="{3E5E2467-0851-494B-AEBE-86966AA86E6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61ADCDD1-0F6B-4C74-B296-7E8C08F8FFA0}" type="sibTrans" cxnId="{3E5E2467-0851-494B-AEBE-86966AA86E6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EBC7426A-5E06-41E5-92F3-1B0AEE2A04A2}">
      <dgm:prSet custT="1"/>
      <dgm:spPr/>
      <dgm:t>
        <a:bodyPr/>
        <a:lstStyle/>
        <a:p>
          <a:pPr rtl="0"/>
          <a:r>
            <a:rPr lang="zh-TW" altLang="en-US" sz="1600" dirty="0">
              <a:latin typeface="微軟正黑體" panose="020B0604030504040204" pitchFamily="34" charset="-120"/>
              <a:ea typeface="微軟正黑體" panose="020B0604030504040204" pitchFamily="34" charset="-120"/>
            </a:rPr>
            <a:t>採購金額級距</a:t>
          </a:r>
        </a:p>
      </dgm:t>
    </dgm:pt>
    <dgm:pt modelId="{8E409044-E44A-4C44-969E-0E71E44FB898}" type="parTrans" cxnId="{E359727C-E193-4B9E-A07B-A3ECB2123DDE}">
      <dgm:prSet/>
      <dgm:spPr/>
      <dgm:t>
        <a:bodyPr/>
        <a:lstStyle/>
        <a:p>
          <a:endParaRPr lang="zh-TW" altLang="en-US">
            <a:latin typeface="微軟正黑體" panose="020B0604030504040204" pitchFamily="34" charset="-120"/>
            <a:ea typeface="微軟正黑體" panose="020B0604030504040204" pitchFamily="34" charset="-120"/>
          </a:endParaRPr>
        </a:p>
      </dgm:t>
    </dgm:pt>
    <dgm:pt modelId="{DDB86046-3864-4D7B-A87D-F95C6BAC2497}" type="sibTrans" cxnId="{E359727C-E193-4B9E-A07B-A3ECB2123DDE}">
      <dgm:prSet/>
      <dgm:spPr/>
      <dgm:t>
        <a:bodyPr/>
        <a:lstStyle/>
        <a:p>
          <a:endParaRPr lang="zh-TW" altLang="en-US">
            <a:latin typeface="微軟正黑體" panose="020B0604030504040204" pitchFamily="34" charset="-120"/>
            <a:ea typeface="微軟正黑體" panose="020B0604030504040204" pitchFamily="34" charset="-120"/>
          </a:endParaRPr>
        </a:p>
      </dgm:t>
    </dgm:pt>
    <dgm:pt modelId="{AF70AAA6-E100-4ED1-90D5-619F0DA5EA94}">
      <dgm:prSet custT="1"/>
      <dgm:spPr/>
      <dgm:t>
        <a:bodyPr/>
        <a:lstStyle/>
        <a:p>
          <a:pPr rtl="0"/>
          <a:r>
            <a:rPr lang="zh-TW" altLang="en-US" sz="1600">
              <a:latin typeface="微軟正黑體" panose="020B0604030504040204" pitchFamily="34" charset="-120"/>
              <a:ea typeface="微軟正黑體" panose="020B0604030504040204" pitchFamily="34" charset="-120"/>
            </a:rPr>
            <a:t>採購標的</a:t>
          </a:r>
        </a:p>
      </dgm:t>
    </dgm:pt>
    <dgm:pt modelId="{4CFB8025-833A-414E-A614-899EB5431D40}" type="parTrans" cxnId="{CDD5629C-8F2A-49B5-825E-83C10FFDE71B}">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F8CF96C-C52E-46B1-B375-F1B419085E60}" type="sibTrans" cxnId="{CDD5629C-8F2A-49B5-825E-83C10FFDE71B}">
      <dgm:prSet/>
      <dgm:spPr/>
      <dgm:t>
        <a:bodyPr/>
        <a:lstStyle/>
        <a:p>
          <a:endParaRPr lang="zh-TW" altLang="en-US">
            <a:latin typeface="微軟正黑體" panose="020B0604030504040204" pitchFamily="34" charset="-120"/>
            <a:ea typeface="微軟正黑體" panose="020B0604030504040204" pitchFamily="34" charset="-120"/>
          </a:endParaRPr>
        </a:p>
      </dgm:t>
    </dgm:pt>
    <dgm:pt modelId="{18BC808D-7E22-4669-8A3C-82B4773E93F4}">
      <dgm:prSet/>
      <dgm:spPr/>
      <dgm:t>
        <a:bodyPr/>
        <a:lstStyle/>
        <a:p>
          <a:pPr rtl="0"/>
          <a:r>
            <a:rPr lang="zh-TW">
              <a:latin typeface="微軟正黑體" panose="020B0604030504040204" pitchFamily="34" charset="-120"/>
              <a:ea typeface="微軟正黑體" panose="020B0604030504040204" pitchFamily="34" charset="-120"/>
            </a:rPr>
            <a:t>採購方式</a:t>
          </a:r>
        </a:p>
      </dgm:t>
    </dgm:pt>
    <dgm:pt modelId="{CFB62BAA-72B0-4E94-ACB1-838C180A03BD}" type="parTrans" cxnId="{2671D44A-B5D3-4102-959E-F153BAC81D3A}">
      <dgm:prSet/>
      <dgm:spPr/>
      <dgm:t>
        <a:bodyPr/>
        <a:lstStyle/>
        <a:p>
          <a:endParaRPr lang="zh-TW" altLang="en-US">
            <a:latin typeface="微軟正黑體" panose="020B0604030504040204" pitchFamily="34" charset="-120"/>
            <a:ea typeface="微軟正黑體" panose="020B0604030504040204" pitchFamily="34" charset="-120"/>
          </a:endParaRPr>
        </a:p>
      </dgm:t>
    </dgm:pt>
    <dgm:pt modelId="{BE827126-8502-4DB0-994B-344CF536D2FA}" type="sibTrans" cxnId="{2671D44A-B5D3-4102-959E-F153BAC81D3A}">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2F27A42-96A1-4FAA-BC13-D92EAECA20D1}">
      <dgm:prSet custT="1"/>
      <dgm:spPr/>
      <dgm:t>
        <a:bodyPr/>
        <a:lstStyle/>
        <a:p>
          <a:pPr rtl="0"/>
          <a:r>
            <a:rPr lang="zh-TW" altLang="en-US" sz="1600">
              <a:latin typeface="微軟正黑體" panose="020B0604030504040204" pitchFamily="34" charset="-120"/>
              <a:ea typeface="微軟正黑體" panose="020B0604030504040204" pitchFamily="34" charset="-120"/>
            </a:rPr>
            <a:t>辦理採購與招標方式</a:t>
          </a:r>
        </a:p>
      </dgm:t>
    </dgm:pt>
    <dgm:pt modelId="{D88EAADE-580D-4A50-B131-ECAFFB54B0A2}" type="parTrans" cxnId="{51669469-5C28-4A5F-8416-D58A32B056D3}">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A61BDDF-F0D2-4CA9-AF21-B603C58C45DA}" type="sibTrans" cxnId="{51669469-5C28-4A5F-8416-D58A32B056D3}">
      <dgm:prSet/>
      <dgm:spPr/>
      <dgm:t>
        <a:bodyPr/>
        <a:lstStyle/>
        <a:p>
          <a:endParaRPr lang="zh-TW" altLang="en-US">
            <a:latin typeface="微軟正黑體" panose="020B0604030504040204" pitchFamily="34" charset="-120"/>
            <a:ea typeface="微軟正黑體" panose="020B0604030504040204" pitchFamily="34" charset="-120"/>
          </a:endParaRPr>
        </a:p>
      </dgm:t>
    </dgm:pt>
    <dgm:pt modelId="{3840FF01-C09F-4AB5-BC40-6650E2868302}">
      <dgm:prSet custT="1"/>
      <dgm:spPr/>
      <dgm:t>
        <a:bodyPr/>
        <a:lstStyle/>
        <a:p>
          <a:pPr rtl="0"/>
          <a:r>
            <a:rPr lang="zh-TW" altLang="en-US" sz="1600" dirty="0">
              <a:latin typeface="微軟正黑體" panose="020B0604030504040204" pitchFamily="34" charset="-120"/>
              <a:ea typeface="微軟正黑體" panose="020B0604030504040204" pitchFamily="34" charset="-120"/>
            </a:rPr>
            <a:t>決標原則</a:t>
          </a:r>
        </a:p>
      </dgm:t>
    </dgm:pt>
    <dgm:pt modelId="{1C3CFBA6-D0C6-496F-A3F4-B6FC898B1AD5}" type="parTrans" cxnId="{169EC408-92C6-46C3-9960-CAEEB618369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D52DEB7-1591-4716-816B-08EC05D8DFBB}" type="sibTrans" cxnId="{169EC408-92C6-46C3-9960-CAEEB618369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1B4C376-08F6-4BFB-BC13-135F54BDAAF7}">
      <dgm:prSet/>
      <dgm:spPr/>
      <dgm:t>
        <a:bodyPr/>
        <a:lstStyle/>
        <a:p>
          <a:pPr rtl="0"/>
          <a:r>
            <a:rPr lang="zh-TW">
              <a:latin typeface="微軟正黑體" panose="020B0604030504040204" pitchFamily="34" charset="-120"/>
              <a:ea typeface="微軟正黑體" panose="020B0604030504040204" pitchFamily="34" charset="-120"/>
            </a:rPr>
            <a:t>採購申請</a:t>
          </a:r>
        </a:p>
      </dgm:t>
    </dgm:pt>
    <dgm:pt modelId="{E7C40901-E960-4EC6-A585-B2C002D27E16}" type="parTrans" cxnId="{67AB794E-9472-4B28-A628-0C2A30787DD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0F18F381-D1BC-4708-AA5E-C2CE90F706BA}" type="sibTrans" cxnId="{67AB794E-9472-4B28-A628-0C2A30787DD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36C49B5-869B-4983-832B-0C457C00ADEB}">
      <dgm:prSet custT="1"/>
      <dgm:spPr/>
      <dgm:t>
        <a:bodyPr/>
        <a:lstStyle/>
        <a:p>
          <a:pPr rtl="0"/>
          <a:r>
            <a:rPr lang="zh-TW" altLang="en-US" sz="1600">
              <a:latin typeface="微軟正黑體" panose="020B0604030504040204" pitchFamily="34" charset="-120"/>
              <a:ea typeface="微軟正黑體" panose="020B0604030504040204" pitchFamily="34" charset="-120"/>
            </a:rPr>
            <a:t>申請階段注意事項</a:t>
          </a:r>
        </a:p>
      </dgm:t>
    </dgm:pt>
    <dgm:pt modelId="{CBD965DB-C6C9-4E5A-8AB5-32E4EB0FFF3F}" type="parTrans" cxnId="{86F550D4-2EA0-4CC6-8C80-14055BBBE731}">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5D25DB8-AAF1-4D25-985B-90F2DC9254E6}" type="sibTrans" cxnId="{86F550D4-2EA0-4CC6-8C80-14055BBBE731}">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00F51A3-1A06-4469-A78B-857330E30657}">
      <dgm:prSet/>
      <dgm:spPr/>
      <dgm:t>
        <a:bodyPr/>
        <a:lstStyle/>
        <a:p>
          <a:pPr rtl="0"/>
          <a:r>
            <a:rPr lang="zh-TW">
              <a:latin typeface="微軟正黑體" panose="020B0604030504040204" pitchFamily="34" charset="-120"/>
              <a:ea typeface="微軟正黑體" panose="020B0604030504040204" pitchFamily="34" charset="-120"/>
            </a:rPr>
            <a:t>投開標作業</a:t>
          </a:r>
        </a:p>
      </dgm:t>
    </dgm:pt>
    <dgm:pt modelId="{21C47161-9D1A-4A39-8F92-2417EE75597D}" type="parTrans" cxnId="{0A5480FB-B915-4E69-8D04-1563559FE299}">
      <dgm:prSet/>
      <dgm:spPr/>
      <dgm:t>
        <a:bodyPr/>
        <a:lstStyle/>
        <a:p>
          <a:endParaRPr lang="zh-TW" altLang="en-US">
            <a:latin typeface="微軟正黑體" panose="020B0604030504040204" pitchFamily="34" charset="-120"/>
            <a:ea typeface="微軟正黑體" panose="020B0604030504040204" pitchFamily="34" charset="-120"/>
          </a:endParaRPr>
        </a:p>
      </dgm:t>
    </dgm:pt>
    <dgm:pt modelId="{3CF539EB-9B75-4A37-BDBA-20427B2E5592}" type="sibTrans" cxnId="{0A5480FB-B915-4E69-8D04-1563559FE299}">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C53C3AD-6DF7-4C29-AC76-A7392B1D16ED}">
      <dgm:prSet custT="1"/>
      <dgm:spPr/>
      <dgm:t>
        <a:bodyPr/>
        <a:lstStyle/>
        <a:p>
          <a:pPr rtl="0"/>
          <a:r>
            <a:rPr lang="zh-TW" altLang="en-US" sz="1600">
              <a:latin typeface="微軟正黑體" panose="020B0604030504040204" pitchFamily="34" charset="-120"/>
              <a:ea typeface="微軟正黑體" panose="020B0604030504040204" pitchFamily="34" charset="-120"/>
            </a:rPr>
            <a:t>投開標階段注意事項</a:t>
          </a:r>
        </a:p>
      </dgm:t>
    </dgm:pt>
    <dgm:pt modelId="{36DF40A8-C84F-4366-BC3C-BB3FEEBF6FB8}" type="parTrans" cxnId="{2012B9FA-B6DC-4123-B896-3139FF766B8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23EAB52-726A-4736-A2EA-A384DE9B123F}" type="sibTrans" cxnId="{2012B9FA-B6DC-4123-B896-3139FF766B8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B666FE3C-200B-46B8-A8A5-B5CDBC1F576A}">
      <dgm:prSet/>
      <dgm:spPr/>
      <dgm:t>
        <a:bodyPr/>
        <a:lstStyle/>
        <a:p>
          <a:pPr rtl="0"/>
          <a:r>
            <a:rPr lang="zh-TW">
              <a:latin typeface="微軟正黑體" panose="020B0604030504040204" pitchFamily="34" charset="-120"/>
              <a:ea typeface="微軟正黑體" panose="020B0604030504040204" pitchFamily="34" charset="-120"/>
            </a:rPr>
            <a:t>履約管理</a:t>
          </a:r>
        </a:p>
      </dgm:t>
    </dgm:pt>
    <dgm:pt modelId="{7F6104F6-65EE-4799-961D-A2FA80CFDF14}" type="parTrans" cxnId="{3D281E57-C487-4A7B-B93C-CE34010CF70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6A0362B4-BC2F-4C72-ACEB-145B32AC0667}" type="sibTrans" cxnId="{3D281E57-C487-4A7B-B93C-CE34010CF70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39327F45-E7F5-4697-9FE6-4562AF3DB888}">
      <dgm:prSet custT="1"/>
      <dgm:spPr/>
      <dgm:t>
        <a:bodyPr/>
        <a:lstStyle/>
        <a:p>
          <a:pPr rtl="0"/>
          <a:r>
            <a:rPr lang="zh-TW" altLang="en-US" sz="1600">
              <a:latin typeface="微軟正黑體" panose="020B0604030504040204" pitchFamily="34" charset="-120"/>
              <a:ea typeface="微軟正黑體" panose="020B0604030504040204" pitchFamily="34" charset="-120"/>
            </a:rPr>
            <a:t>履約管理注意事項</a:t>
          </a:r>
        </a:p>
      </dgm:t>
    </dgm:pt>
    <dgm:pt modelId="{7A1CD76C-BFA7-4519-B3B9-19CE1BB2B051}" type="parTrans" cxnId="{E98DDE75-4DB7-45D4-A1B2-79DA514CC3A5}">
      <dgm:prSet/>
      <dgm:spPr/>
      <dgm:t>
        <a:bodyPr/>
        <a:lstStyle/>
        <a:p>
          <a:endParaRPr lang="zh-TW" altLang="en-US">
            <a:latin typeface="微軟正黑體" panose="020B0604030504040204" pitchFamily="34" charset="-120"/>
            <a:ea typeface="微軟正黑體" panose="020B0604030504040204" pitchFamily="34" charset="-120"/>
          </a:endParaRPr>
        </a:p>
      </dgm:t>
    </dgm:pt>
    <dgm:pt modelId="{B29A7D57-65FA-4145-B27A-43722486C4A7}" type="sibTrans" cxnId="{E98DDE75-4DB7-45D4-A1B2-79DA514CC3A5}">
      <dgm:prSet/>
      <dgm:spPr/>
      <dgm:t>
        <a:bodyPr/>
        <a:lstStyle/>
        <a:p>
          <a:endParaRPr lang="zh-TW" altLang="en-US">
            <a:latin typeface="微軟正黑體" panose="020B0604030504040204" pitchFamily="34" charset="-120"/>
            <a:ea typeface="微軟正黑體" panose="020B0604030504040204" pitchFamily="34" charset="-120"/>
          </a:endParaRPr>
        </a:p>
      </dgm:t>
    </dgm:pt>
    <dgm:pt modelId="{32FF2C14-B4B0-4611-8039-EC7C1734D62B}">
      <dgm:prSet/>
      <dgm:spPr/>
      <dgm:t>
        <a:bodyPr/>
        <a:lstStyle/>
        <a:p>
          <a:pPr rtl="0"/>
          <a:r>
            <a:rPr lang="zh-TW">
              <a:latin typeface="微軟正黑體" panose="020B0604030504040204" pitchFamily="34" charset="-120"/>
              <a:ea typeface="微軟正黑體" panose="020B0604030504040204" pitchFamily="34" charset="-120"/>
            </a:rPr>
            <a:t>驗收作業</a:t>
          </a:r>
        </a:p>
      </dgm:t>
    </dgm:pt>
    <dgm:pt modelId="{FAE4DF86-E184-4078-A5F8-91E019D1F9D4}" type="parTrans" cxnId="{61D03471-E1E7-4F4B-8EF4-6D51F0523F4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87866A1-0667-4229-B9A7-CE21E11DC4B1}" type="sibTrans" cxnId="{61D03471-E1E7-4F4B-8EF4-6D51F0523F4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D9B0488-43D7-4342-A469-1EEF269CAFF5}">
      <dgm:prSet custT="1"/>
      <dgm:spPr/>
      <dgm:t>
        <a:bodyPr/>
        <a:lstStyle/>
        <a:p>
          <a:pPr rtl="0"/>
          <a:r>
            <a:rPr lang="zh-TW" altLang="en-US" sz="1600" dirty="0">
              <a:latin typeface="微軟正黑體" panose="020B0604030504040204" pitchFamily="34" charset="-120"/>
              <a:ea typeface="微軟正黑體" panose="020B0604030504040204" pitchFamily="34" charset="-120"/>
            </a:rPr>
            <a:t>驗收階段注意事項</a:t>
          </a:r>
        </a:p>
      </dgm:t>
    </dgm:pt>
    <dgm:pt modelId="{5233A1E7-0193-4636-9D6E-A3F5AE4D10B3}" type="parTrans" cxnId="{5AAEA34A-EDD6-4FDA-A920-2E2CCB1268CD}">
      <dgm:prSet/>
      <dgm:spPr/>
      <dgm:t>
        <a:bodyPr/>
        <a:lstStyle/>
        <a:p>
          <a:endParaRPr lang="zh-TW" altLang="en-US">
            <a:latin typeface="微軟正黑體" panose="020B0604030504040204" pitchFamily="34" charset="-120"/>
            <a:ea typeface="微軟正黑體" panose="020B0604030504040204" pitchFamily="34" charset="-120"/>
          </a:endParaRPr>
        </a:p>
      </dgm:t>
    </dgm:pt>
    <dgm:pt modelId="{E5B393A7-9E4C-4133-9151-C8943E32F323}" type="sibTrans" cxnId="{5AAEA34A-EDD6-4FDA-A920-2E2CCB1268CD}">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BB6E006-866F-40DF-A415-CB64EE194201}" type="pres">
      <dgm:prSet presAssocID="{8AC49ACA-F7E2-4D1D-8930-238C4D46D74B}" presName="Name0" presStyleCnt="0">
        <dgm:presLayoutVars>
          <dgm:dir/>
          <dgm:animLvl val="lvl"/>
          <dgm:resizeHandles val="exact"/>
        </dgm:presLayoutVars>
      </dgm:prSet>
      <dgm:spPr/>
    </dgm:pt>
    <dgm:pt modelId="{3B4F7498-F614-4D6B-B792-CCCD3246195A}" type="pres">
      <dgm:prSet presAssocID="{69B1BF0E-02C3-4875-ACED-2CDE5934030C}" presName="linNode" presStyleCnt="0"/>
      <dgm:spPr/>
    </dgm:pt>
    <dgm:pt modelId="{3225F9A7-324A-4368-8266-204E310E83F9}" type="pres">
      <dgm:prSet presAssocID="{69B1BF0E-02C3-4875-ACED-2CDE5934030C}" presName="parentText" presStyleLbl="node1" presStyleIdx="0" presStyleCnt="6">
        <dgm:presLayoutVars>
          <dgm:chMax val="1"/>
          <dgm:bulletEnabled val="1"/>
        </dgm:presLayoutVars>
      </dgm:prSet>
      <dgm:spPr/>
    </dgm:pt>
    <dgm:pt modelId="{E7179E7E-52CE-43B0-BD82-9518E580428E}" type="pres">
      <dgm:prSet presAssocID="{69B1BF0E-02C3-4875-ACED-2CDE5934030C}" presName="descendantText" presStyleLbl="alignAccFollowNode1" presStyleIdx="0" presStyleCnt="6">
        <dgm:presLayoutVars>
          <dgm:bulletEnabled val="1"/>
        </dgm:presLayoutVars>
      </dgm:prSet>
      <dgm:spPr/>
    </dgm:pt>
    <dgm:pt modelId="{2AD2FC0C-D088-46B1-B020-70C03C264DC5}" type="pres">
      <dgm:prSet presAssocID="{61ADCDD1-0F6B-4C74-B296-7E8C08F8FFA0}" presName="sp" presStyleCnt="0"/>
      <dgm:spPr/>
    </dgm:pt>
    <dgm:pt modelId="{0296AB79-BB2A-4360-B547-067FC62EABD5}" type="pres">
      <dgm:prSet presAssocID="{18BC808D-7E22-4669-8A3C-82B4773E93F4}" presName="linNode" presStyleCnt="0"/>
      <dgm:spPr/>
    </dgm:pt>
    <dgm:pt modelId="{A791B42A-86CA-4E9D-BA3C-74F19DF955AB}" type="pres">
      <dgm:prSet presAssocID="{18BC808D-7E22-4669-8A3C-82B4773E93F4}" presName="parentText" presStyleLbl="node1" presStyleIdx="1" presStyleCnt="6">
        <dgm:presLayoutVars>
          <dgm:chMax val="1"/>
          <dgm:bulletEnabled val="1"/>
        </dgm:presLayoutVars>
      </dgm:prSet>
      <dgm:spPr/>
    </dgm:pt>
    <dgm:pt modelId="{2C58F7FC-3CDC-4FF0-B059-C9731BB28FD4}" type="pres">
      <dgm:prSet presAssocID="{18BC808D-7E22-4669-8A3C-82B4773E93F4}" presName="descendantText" presStyleLbl="alignAccFollowNode1" presStyleIdx="1" presStyleCnt="6">
        <dgm:presLayoutVars>
          <dgm:bulletEnabled val="1"/>
        </dgm:presLayoutVars>
      </dgm:prSet>
      <dgm:spPr/>
    </dgm:pt>
    <dgm:pt modelId="{12A7B791-E22E-4FD6-93DB-54EA992328EE}" type="pres">
      <dgm:prSet presAssocID="{BE827126-8502-4DB0-994B-344CF536D2FA}" presName="sp" presStyleCnt="0"/>
      <dgm:spPr/>
    </dgm:pt>
    <dgm:pt modelId="{8A1A8295-C7F9-484D-9FA3-B2927AA1EAF7}" type="pres">
      <dgm:prSet presAssocID="{41B4C376-08F6-4BFB-BC13-135F54BDAAF7}" presName="linNode" presStyleCnt="0"/>
      <dgm:spPr/>
    </dgm:pt>
    <dgm:pt modelId="{C237FBF2-7854-49FA-AA5F-0392A54ED625}" type="pres">
      <dgm:prSet presAssocID="{41B4C376-08F6-4BFB-BC13-135F54BDAAF7}" presName="parentText" presStyleLbl="node1" presStyleIdx="2" presStyleCnt="6">
        <dgm:presLayoutVars>
          <dgm:chMax val="1"/>
          <dgm:bulletEnabled val="1"/>
        </dgm:presLayoutVars>
      </dgm:prSet>
      <dgm:spPr/>
    </dgm:pt>
    <dgm:pt modelId="{96C35CE8-FC53-47F8-8C57-B5E7229323F0}" type="pres">
      <dgm:prSet presAssocID="{41B4C376-08F6-4BFB-BC13-135F54BDAAF7}" presName="descendantText" presStyleLbl="alignAccFollowNode1" presStyleIdx="2" presStyleCnt="6">
        <dgm:presLayoutVars>
          <dgm:bulletEnabled val="1"/>
        </dgm:presLayoutVars>
      </dgm:prSet>
      <dgm:spPr/>
    </dgm:pt>
    <dgm:pt modelId="{FA00E596-D970-49D5-A21D-7950372357F9}" type="pres">
      <dgm:prSet presAssocID="{0F18F381-D1BC-4708-AA5E-C2CE90F706BA}" presName="sp" presStyleCnt="0"/>
      <dgm:spPr/>
    </dgm:pt>
    <dgm:pt modelId="{4CD0CE2F-5A42-430B-83D8-71F08A0B5789}" type="pres">
      <dgm:prSet presAssocID="{500F51A3-1A06-4469-A78B-857330E30657}" presName="linNode" presStyleCnt="0"/>
      <dgm:spPr/>
    </dgm:pt>
    <dgm:pt modelId="{003D1D1C-24D7-4A69-971C-EA2DFFD401E5}" type="pres">
      <dgm:prSet presAssocID="{500F51A3-1A06-4469-A78B-857330E30657}" presName="parentText" presStyleLbl="node1" presStyleIdx="3" presStyleCnt="6">
        <dgm:presLayoutVars>
          <dgm:chMax val="1"/>
          <dgm:bulletEnabled val="1"/>
        </dgm:presLayoutVars>
      </dgm:prSet>
      <dgm:spPr/>
    </dgm:pt>
    <dgm:pt modelId="{C711FB77-599E-4CE7-806F-B3F63F12EC28}" type="pres">
      <dgm:prSet presAssocID="{500F51A3-1A06-4469-A78B-857330E30657}" presName="descendantText" presStyleLbl="alignAccFollowNode1" presStyleIdx="3" presStyleCnt="6">
        <dgm:presLayoutVars>
          <dgm:bulletEnabled val="1"/>
        </dgm:presLayoutVars>
      </dgm:prSet>
      <dgm:spPr/>
    </dgm:pt>
    <dgm:pt modelId="{02867E88-D167-4BD8-8DD6-68EFB3A66CAC}" type="pres">
      <dgm:prSet presAssocID="{3CF539EB-9B75-4A37-BDBA-20427B2E5592}" presName="sp" presStyleCnt="0"/>
      <dgm:spPr/>
    </dgm:pt>
    <dgm:pt modelId="{3FDCE108-6F80-41F9-9F3D-F289A89A9AF8}" type="pres">
      <dgm:prSet presAssocID="{B666FE3C-200B-46B8-A8A5-B5CDBC1F576A}" presName="linNode" presStyleCnt="0"/>
      <dgm:spPr/>
    </dgm:pt>
    <dgm:pt modelId="{1271C6AC-A85A-467C-BF3B-863D8736D358}" type="pres">
      <dgm:prSet presAssocID="{B666FE3C-200B-46B8-A8A5-B5CDBC1F576A}" presName="parentText" presStyleLbl="node1" presStyleIdx="4" presStyleCnt="6">
        <dgm:presLayoutVars>
          <dgm:chMax val="1"/>
          <dgm:bulletEnabled val="1"/>
        </dgm:presLayoutVars>
      </dgm:prSet>
      <dgm:spPr/>
    </dgm:pt>
    <dgm:pt modelId="{974FC1EF-2105-4736-AE12-22A20FAE776D}" type="pres">
      <dgm:prSet presAssocID="{B666FE3C-200B-46B8-A8A5-B5CDBC1F576A}" presName="descendantText" presStyleLbl="alignAccFollowNode1" presStyleIdx="4" presStyleCnt="6">
        <dgm:presLayoutVars>
          <dgm:bulletEnabled val="1"/>
        </dgm:presLayoutVars>
      </dgm:prSet>
      <dgm:spPr/>
    </dgm:pt>
    <dgm:pt modelId="{CCB86AFC-594A-41D5-B641-A73407F1311E}" type="pres">
      <dgm:prSet presAssocID="{6A0362B4-BC2F-4C72-ACEB-145B32AC0667}" presName="sp" presStyleCnt="0"/>
      <dgm:spPr/>
    </dgm:pt>
    <dgm:pt modelId="{5AB276E4-9123-453B-B7E9-664A59EBD519}" type="pres">
      <dgm:prSet presAssocID="{32FF2C14-B4B0-4611-8039-EC7C1734D62B}" presName="linNode" presStyleCnt="0"/>
      <dgm:spPr/>
    </dgm:pt>
    <dgm:pt modelId="{75A7BEC3-5292-4850-81A5-EA16309ABF0A}" type="pres">
      <dgm:prSet presAssocID="{32FF2C14-B4B0-4611-8039-EC7C1734D62B}" presName="parentText" presStyleLbl="node1" presStyleIdx="5" presStyleCnt="6">
        <dgm:presLayoutVars>
          <dgm:chMax val="1"/>
          <dgm:bulletEnabled val="1"/>
        </dgm:presLayoutVars>
      </dgm:prSet>
      <dgm:spPr/>
    </dgm:pt>
    <dgm:pt modelId="{2536BEE2-A89E-42A2-8A39-251D7E7CD458}" type="pres">
      <dgm:prSet presAssocID="{32FF2C14-B4B0-4611-8039-EC7C1734D62B}" presName="descendantText" presStyleLbl="alignAccFollowNode1" presStyleIdx="5" presStyleCnt="6">
        <dgm:presLayoutVars>
          <dgm:bulletEnabled val="1"/>
        </dgm:presLayoutVars>
      </dgm:prSet>
      <dgm:spPr/>
    </dgm:pt>
  </dgm:ptLst>
  <dgm:cxnLst>
    <dgm:cxn modelId="{169EC408-92C6-46C3-9960-CAEEB6183697}" srcId="{18BC808D-7E22-4669-8A3C-82B4773E93F4}" destId="{3840FF01-C09F-4AB5-BC40-6650E2868302}" srcOrd="1" destOrd="0" parTransId="{1C3CFBA6-D0C6-496F-A3F4-B6FC898B1AD5}" sibTransId="{4D52DEB7-1591-4716-816B-08EC05D8DFBB}"/>
    <dgm:cxn modelId="{38A6A711-53C8-4A8D-8F55-B094B34ACCD4}" type="presOf" srcId="{AF70AAA6-E100-4ED1-90D5-619F0DA5EA94}" destId="{E7179E7E-52CE-43B0-BD82-9518E580428E}" srcOrd="0" destOrd="1" presId="urn:microsoft.com/office/officeart/2005/8/layout/vList5"/>
    <dgm:cxn modelId="{719AE019-463B-47A4-946B-87AF320688E6}" type="presOf" srcId="{18BC808D-7E22-4669-8A3C-82B4773E93F4}" destId="{A791B42A-86CA-4E9D-BA3C-74F19DF955AB}" srcOrd="0" destOrd="0" presId="urn:microsoft.com/office/officeart/2005/8/layout/vList5"/>
    <dgm:cxn modelId="{A78FCB21-8A76-406F-B41A-D4433E49DD8B}" type="presOf" srcId="{41B4C376-08F6-4BFB-BC13-135F54BDAAF7}" destId="{C237FBF2-7854-49FA-AA5F-0392A54ED625}" srcOrd="0" destOrd="0" presId="urn:microsoft.com/office/officeart/2005/8/layout/vList5"/>
    <dgm:cxn modelId="{38A2172C-8518-4B2D-A85C-05AB9D57E6DF}" type="presOf" srcId="{3840FF01-C09F-4AB5-BC40-6650E2868302}" destId="{2C58F7FC-3CDC-4FF0-B059-C9731BB28FD4}" srcOrd="0" destOrd="1" presId="urn:microsoft.com/office/officeart/2005/8/layout/vList5"/>
    <dgm:cxn modelId="{6710DC2F-CCEC-4281-B2DF-16231D381B94}" type="presOf" srcId="{F2F27A42-96A1-4FAA-BC13-D92EAECA20D1}" destId="{2C58F7FC-3CDC-4FF0-B059-C9731BB28FD4}" srcOrd="0" destOrd="0" presId="urn:microsoft.com/office/officeart/2005/8/layout/vList5"/>
    <dgm:cxn modelId="{8A16C930-BA9E-4FDF-A66F-B09CB1CFC19E}" type="presOf" srcId="{EBC7426A-5E06-41E5-92F3-1B0AEE2A04A2}" destId="{E7179E7E-52CE-43B0-BD82-9518E580428E}" srcOrd="0" destOrd="0" presId="urn:microsoft.com/office/officeart/2005/8/layout/vList5"/>
    <dgm:cxn modelId="{3F63C734-333B-426F-97B6-33D9354DC709}" type="presOf" srcId="{9C53C3AD-6DF7-4C29-AC76-A7392B1D16ED}" destId="{C711FB77-599E-4CE7-806F-B3F63F12EC28}" srcOrd="0" destOrd="0" presId="urn:microsoft.com/office/officeart/2005/8/layout/vList5"/>
    <dgm:cxn modelId="{3E5E2467-0851-494B-AEBE-86966AA86E67}" srcId="{8AC49ACA-F7E2-4D1D-8930-238C4D46D74B}" destId="{69B1BF0E-02C3-4875-ACED-2CDE5934030C}" srcOrd="0" destOrd="0" parTransId="{460DABEE-B6FB-4F05-8AF2-14502EAD51F2}" sibTransId="{61ADCDD1-0F6B-4C74-B296-7E8C08F8FFA0}"/>
    <dgm:cxn modelId="{3B1EC968-3E8C-4318-B2DB-499147B5BA2F}" type="presOf" srcId="{436C49B5-869B-4983-832B-0C457C00ADEB}" destId="{96C35CE8-FC53-47F8-8C57-B5E7229323F0}" srcOrd="0" destOrd="0" presId="urn:microsoft.com/office/officeart/2005/8/layout/vList5"/>
    <dgm:cxn modelId="{51669469-5C28-4A5F-8416-D58A32B056D3}" srcId="{18BC808D-7E22-4669-8A3C-82B4773E93F4}" destId="{F2F27A42-96A1-4FAA-BC13-D92EAECA20D1}" srcOrd="0" destOrd="0" parTransId="{D88EAADE-580D-4A50-B131-ECAFFB54B0A2}" sibTransId="{5A61BDDF-F0D2-4CA9-AF21-B603C58C45DA}"/>
    <dgm:cxn modelId="{5AAEA34A-EDD6-4FDA-A920-2E2CCB1268CD}" srcId="{32FF2C14-B4B0-4611-8039-EC7C1734D62B}" destId="{7D9B0488-43D7-4342-A469-1EEF269CAFF5}" srcOrd="0" destOrd="0" parTransId="{5233A1E7-0193-4636-9D6E-A3F5AE4D10B3}" sibTransId="{E5B393A7-9E4C-4133-9151-C8943E32F323}"/>
    <dgm:cxn modelId="{2671D44A-B5D3-4102-959E-F153BAC81D3A}" srcId="{8AC49ACA-F7E2-4D1D-8930-238C4D46D74B}" destId="{18BC808D-7E22-4669-8A3C-82B4773E93F4}" srcOrd="1" destOrd="0" parTransId="{CFB62BAA-72B0-4E94-ACB1-838C180A03BD}" sibTransId="{BE827126-8502-4DB0-994B-344CF536D2FA}"/>
    <dgm:cxn modelId="{67AB794E-9472-4B28-A628-0C2A30787DD6}" srcId="{8AC49ACA-F7E2-4D1D-8930-238C4D46D74B}" destId="{41B4C376-08F6-4BFB-BC13-135F54BDAAF7}" srcOrd="2" destOrd="0" parTransId="{E7C40901-E960-4EC6-A585-B2C002D27E16}" sibTransId="{0F18F381-D1BC-4708-AA5E-C2CE90F706BA}"/>
    <dgm:cxn modelId="{A568904F-FB57-4BA3-AD7A-95068BC93C33}" type="presOf" srcId="{8AC49ACA-F7E2-4D1D-8930-238C4D46D74B}" destId="{9BB6E006-866F-40DF-A415-CB64EE194201}" srcOrd="0" destOrd="0" presId="urn:microsoft.com/office/officeart/2005/8/layout/vList5"/>
    <dgm:cxn modelId="{61D03471-E1E7-4F4B-8EF4-6D51F0523F4C}" srcId="{8AC49ACA-F7E2-4D1D-8930-238C4D46D74B}" destId="{32FF2C14-B4B0-4611-8039-EC7C1734D62B}" srcOrd="5" destOrd="0" parTransId="{FAE4DF86-E184-4078-A5F8-91E019D1F9D4}" sibTransId="{587866A1-0667-4229-B9A7-CE21E11DC4B1}"/>
    <dgm:cxn modelId="{44C47972-89D6-4019-8429-90A0E8AA6FC3}" type="presOf" srcId="{39327F45-E7F5-4697-9FE6-4562AF3DB888}" destId="{974FC1EF-2105-4736-AE12-22A20FAE776D}" srcOrd="0" destOrd="0" presId="urn:microsoft.com/office/officeart/2005/8/layout/vList5"/>
    <dgm:cxn modelId="{E98DDE75-4DB7-45D4-A1B2-79DA514CC3A5}" srcId="{B666FE3C-200B-46B8-A8A5-B5CDBC1F576A}" destId="{39327F45-E7F5-4697-9FE6-4562AF3DB888}" srcOrd="0" destOrd="0" parTransId="{7A1CD76C-BFA7-4519-B3B9-19CE1BB2B051}" sibTransId="{B29A7D57-65FA-4145-B27A-43722486C4A7}"/>
    <dgm:cxn modelId="{3D281E57-C487-4A7B-B93C-CE34010CF706}" srcId="{8AC49ACA-F7E2-4D1D-8930-238C4D46D74B}" destId="{B666FE3C-200B-46B8-A8A5-B5CDBC1F576A}" srcOrd="4" destOrd="0" parTransId="{7F6104F6-65EE-4799-961D-A2FA80CFDF14}" sibTransId="{6A0362B4-BC2F-4C72-ACEB-145B32AC0667}"/>
    <dgm:cxn modelId="{E359727C-E193-4B9E-A07B-A3ECB2123DDE}" srcId="{69B1BF0E-02C3-4875-ACED-2CDE5934030C}" destId="{EBC7426A-5E06-41E5-92F3-1B0AEE2A04A2}" srcOrd="0" destOrd="0" parTransId="{8E409044-E44A-4C44-969E-0E71E44FB898}" sibTransId="{DDB86046-3864-4D7B-A87D-F95C6BAC2497}"/>
    <dgm:cxn modelId="{C228917F-CC5E-4017-94ED-B46D1C90B4D5}" type="presOf" srcId="{69B1BF0E-02C3-4875-ACED-2CDE5934030C}" destId="{3225F9A7-324A-4368-8266-204E310E83F9}" srcOrd="0" destOrd="0" presId="urn:microsoft.com/office/officeart/2005/8/layout/vList5"/>
    <dgm:cxn modelId="{CDD5629C-8F2A-49B5-825E-83C10FFDE71B}" srcId="{69B1BF0E-02C3-4875-ACED-2CDE5934030C}" destId="{AF70AAA6-E100-4ED1-90D5-619F0DA5EA94}" srcOrd="1" destOrd="0" parTransId="{4CFB8025-833A-414E-A614-899EB5431D40}" sibTransId="{7F8CF96C-C52E-46B1-B375-F1B419085E60}"/>
    <dgm:cxn modelId="{0F3CE6A6-F759-4153-B554-88F9F0C5E1E9}" type="presOf" srcId="{32FF2C14-B4B0-4611-8039-EC7C1734D62B}" destId="{75A7BEC3-5292-4850-81A5-EA16309ABF0A}" srcOrd="0" destOrd="0" presId="urn:microsoft.com/office/officeart/2005/8/layout/vList5"/>
    <dgm:cxn modelId="{4B7F75B2-23D1-4239-85A4-1DA63CF71B26}" type="presOf" srcId="{500F51A3-1A06-4469-A78B-857330E30657}" destId="{003D1D1C-24D7-4A69-971C-EA2DFFD401E5}" srcOrd="0" destOrd="0" presId="urn:microsoft.com/office/officeart/2005/8/layout/vList5"/>
    <dgm:cxn modelId="{58D002B6-AD25-46E3-9C16-7C2992D03E32}" type="presOf" srcId="{7D9B0488-43D7-4342-A469-1EEF269CAFF5}" destId="{2536BEE2-A89E-42A2-8A39-251D7E7CD458}" srcOrd="0" destOrd="0" presId="urn:microsoft.com/office/officeart/2005/8/layout/vList5"/>
    <dgm:cxn modelId="{5545E0CC-B814-4921-A2C9-109663E4F4AE}" type="presOf" srcId="{B666FE3C-200B-46B8-A8A5-B5CDBC1F576A}" destId="{1271C6AC-A85A-467C-BF3B-863D8736D358}" srcOrd="0" destOrd="0" presId="urn:microsoft.com/office/officeart/2005/8/layout/vList5"/>
    <dgm:cxn modelId="{86F550D4-2EA0-4CC6-8C80-14055BBBE731}" srcId="{41B4C376-08F6-4BFB-BC13-135F54BDAAF7}" destId="{436C49B5-869B-4983-832B-0C457C00ADEB}" srcOrd="0" destOrd="0" parTransId="{CBD965DB-C6C9-4E5A-8AB5-32E4EB0FFF3F}" sibTransId="{C5D25DB8-AAF1-4D25-985B-90F2DC9254E6}"/>
    <dgm:cxn modelId="{2012B9FA-B6DC-4123-B896-3139FF766B84}" srcId="{500F51A3-1A06-4469-A78B-857330E30657}" destId="{9C53C3AD-6DF7-4C29-AC76-A7392B1D16ED}" srcOrd="0" destOrd="0" parTransId="{36DF40A8-C84F-4366-BC3C-BB3FEEBF6FB8}" sibTransId="{423EAB52-726A-4736-A2EA-A384DE9B123F}"/>
    <dgm:cxn modelId="{0A5480FB-B915-4E69-8D04-1563559FE299}" srcId="{8AC49ACA-F7E2-4D1D-8930-238C4D46D74B}" destId="{500F51A3-1A06-4469-A78B-857330E30657}" srcOrd="3" destOrd="0" parTransId="{21C47161-9D1A-4A39-8F92-2417EE75597D}" sibTransId="{3CF539EB-9B75-4A37-BDBA-20427B2E5592}"/>
    <dgm:cxn modelId="{19628328-111A-4BA7-B0D0-757F938DD7FC}" type="presParOf" srcId="{9BB6E006-866F-40DF-A415-CB64EE194201}" destId="{3B4F7498-F614-4D6B-B792-CCCD3246195A}" srcOrd="0" destOrd="0" presId="urn:microsoft.com/office/officeart/2005/8/layout/vList5"/>
    <dgm:cxn modelId="{19E7C13C-19B1-4C89-8BFB-C7B4D439D279}" type="presParOf" srcId="{3B4F7498-F614-4D6B-B792-CCCD3246195A}" destId="{3225F9A7-324A-4368-8266-204E310E83F9}" srcOrd="0" destOrd="0" presId="urn:microsoft.com/office/officeart/2005/8/layout/vList5"/>
    <dgm:cxn modelId="{2EDA743B-62BF-4E6D-984F-E52BE10E212A}" type="presParOf" srcId="{3B4F7498-F614-4D6B-B792-CCCD3246195A}" destId="{E7179E7E-52CE-43B0-BD82-9518E580428E}" srcOrd="1" destOrd="0" presId="urn:microsoft.com/office/officeart/2005/8/layout/vList5"/>
    <dgm:cxn modelId="{FB12C6A1-E160-4012-90D5-F107BFDC47B4}" type="presParOf" srcId="{9BB6E006-866F-40DF-A415-CB64EE194201}" destId="{2AD2FC0C-D088-46B1-B020-70C03C264DC5}" srcOrd="1" destOrd="0" presId="urn:microsoft.com/office/officeart/2005/8/layout/vList5"/>
    <dgm:cxn modelId="{DD496D71-84C8-4A71-A40A-B6A91CF124F6}" type="presParOf" srcId="{9BB6E006-866F-40DF-A415-CB64EE194201}" destId="{0296AB79-BB2A-4360-B547-067FC62EABD5}" srcOrd="2" destOrd="0" presId="urn:microsoft.com/office/officeart/2005/8/layout/vList5"/>
    <dgm:cxn modelId="{C2E514E1-EBB1-4548-A921-7AA8B14E600B}" type="presParOf" srcId="{0296AB79-BB2A-4360-B547-067FC62EABD5}" destId="{A791B42A-86CA-4E9D-BA3C-74F19DF955AB}" srcOrd="0" destOrd="0" presId="urn:microsoft.com/office/officeart/2005/8/layout/vList5"/>
    <dgm:cxn modelId="{7EA4FFDD-B382-48AA-9FF3-1A768EBF76E5}" type="presParOf" srcId="{0296AB79-BB2A-4360-B547-067FC62EABD5}" destId="{2C58F7FC-3CDC-4FF0-B059-C9731BB28FD4}" srcOrd="1" destOrd="0" presId="urn:microsoft.com/office/officeart/2005/8/layout/vList5"/>
    <dgm:cxn modelId="{7A06121C-FDDC-4142-A006-F34F55E48DE2}" type="presParOf" srcId="{9BB6E006-866F-40DF-A415-CB64EE194201}" destId="{12A7B791-E22E-4FD6-93DB-54EA992328EE}" srcOrd="3" destOrd="0" presId="urn:microsoft.com/office/officeart/2005/8/layout/vList5"/>
    <dgm:cxn modelId="{8F27AB25-19ED-499F-81B0-75F15933C634}" type="presParOf" srcId="{9BB6E006-866F-40DF-A415-CB64EE194201}" destId="{8A1A8295-C7F9-484D-9FA3-B2927AA1EAF7}" srcOrd="4" destOrd="0" presId="urn:microsoft.com/office/officeart/2005/8/layout/vList5"/>
    <dgm:cxn modelId="{F669ECEB-6241-4DEE-BC71-6E5D52293690}" type="presParOf" srcId="{8A1A8295-C7F9-484D-9FA3-B2927AA1EAF7}" destId="{C237FBF2-7854-49FA-AA5F-0392A54ED625}" srcOrd="0" destOrd="0" presId="urn:microsoft.com/office/officeart/2005/8/layout/vList5"/>
    <dgm:cxn modelId="{1602F7BC-34A0-46B8-AD04-0947D5980BA7}" type="presParOf" srcId="{8A1A8295-C7F9-484D-9FA3-B2927AA1EAF7}" destId="{96C35CE8-FC53-47F8-8C57-B5E7229323F0}" srcOrd="1" destOrd="0" presId="urn:microsoft.com/office/officeart/2005/8/layout/vList5"/>
    <dgm:cxn modelId="{2B369F08-36A6-4A06-88AA-5ECF0A67344E}" type="presParOf" srcId="{9BB6E006-866F-40DF-A415-CB64EE194201}" destId="{FA00E596-D970-49D5-A21D-7950372357F9}" srcOrd="5" destOrd="0" presId="urn:microsoft.com/office/officeart/2005/8/layout/vList5"/>
    <dgm:cxn modelId="{47A8F73E-C8BD-4354-82A0-968E50E305D9}" type="presParOf" srcId="{9BB6E006-866F-40DF-A415-CB64EE194201}" destId="{4CD0CE2F-5A42-430B-83D8-71F08A0B5789}" srcOrd="6" destOrd="0" presId="urn:microsoft.com/office/officeart/2005/8/layout/vList5"/>
    <dgm:cxn modelId="{6E77B8FD-9F7F-42BE-8EEE-6CC0E7234699}" type="presParOf" srcId="{4CD0CE2F-5A42-430B-83D8-71F08A0B5789}" destId="{003D1D1C-24D7-4A69-971C-EA2DFFD401E5}" srcOrd="0" destOrd="0" presId="urn:microsoft.com/office/officeart/2005/8/layout/vList5"/>
    <dgm:cxn modelId="{5FCA5115-E3D7-4F8D-9280-4E3299B49AD5}" type="presParOf" srcId="{4CD0CE2F-5A42-430B-83D8-71F08A0B5789}" destId="{C711FB77-599E-4CE7-806F-B3F63F12EC28}" srcOrd="1" destOrd="0" presId="urn:microsoft.com/office/officeart/2005/8/layout/vList5"/>
    <dgm:cxn modelId="{29C01DEF-D4DC-4EB4-8E7C-EC17F248CF41}" type="presParOf" srcId="{9BB6E006-866F-40DF-A415-CB64EE194201}" destId="{02867E88-D167-4BD8-8DD6-68EFB3A66CAC}" srcOrd="7" destOrd="0" presId="urn:microsoft.com/office/officeart/2005/8/layout/vList5"/>
    <dgm:cxn modelId="{2D45A298-A0E8-40E6-B491-0FA4A91BA11D}" type="presParOf" srcId="{9BB6E006-866F-40DF-A415-CB64EE194201}" destId="{3FDCE108-6F80-41F9-9F3D-F289A89A9AF8}" srcOrd="8" destOrd="0" presId="urn:microsoft.com/office/officeart/2005/8/layout/vList5"/>
    <dgm:cxn modelId="{0692CDBC-87AC-4967-8702-2870FE21E43A}" type="presParOf" srcId="{3FDCE108-6F80-41F9-9F3D-F289A89A9AF8}" destId="{1271C6AC-A85A-467C-BF3B-863D8736D358}" srcOrd="0" destOrd="0" presId="urn:microsoft.com/office/officeart/2005/8/layout/vList5"/>
    <dgm:cxn modelId="{F3DBD598-0D9C-4195-BDA6-9E816A3611C7}" type="presParOf" srcId="{3FDCE108-6F80-41F9-9F3D-F289A89A9AF8}" destId="{974FC1EF-2105-4736-AE12-22A20FAE776D}" srcOrd="1" destOrd="0" presId="urn:microsoft.com/office/officeart/2005/8/layout/vList5"/>
    <dgm:cxn modelId="{9BBA0411-1F05-4E78-8078-FD2FD9EFE2DF}" type="presParOf" srcId="{9BB6E006-866F-40DF-A415-CB64EE194201}" destId="{CCB86AFC-594A-41D5-B641-A73407F1311E}" srcOrd="9" destOrd="0" presId="urn:microsoft.com/office/officeart/2005/8/layout/vList5"/>
    <dgm:cxn modelId="{7FD4B829-1D05-4A54-9CC7-54920B4B6C1D}" type="presParOf" srcId="{9BB6E006-866F-40DF-A415-CB64EE194201}" destId="{5AB276E4-9123-453B-B7E9-664A59EBD519}" srcOrd="10" destOrd="0" presId="urn:microsoft.com/office/officeart/2005/8/layout/vList5"/>
    <dgm:cxn modelId="{50C26A37-9A68-49AC-B028-AD6BF5FD0BDD}" type="presParOf" srcId="{5AB276E4-9123-453B-B7E9-664A59EBD519}" destId="{75A7BEC3-5292-4850-81A5-EA16309ABF0A}" srcOrd="0" destOrd="0" presId="urn:microsoft.com/office/officeart/2005/8/layout/vList5"/>
    <dgm:cxn modelId="{3AFFD054-4866-44E3-B276-B89885020208}" type="presParOf" srcId="{5AB276E4-9123-453B-B7E9-664A59EBD519}" destId="{2536BEE2-A89E-42A2-8A39-251D7E7CD45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6806B3-6BE3-4F99-8E55-611D625C754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zh-TW" altLang="en-US"/>
        </a:p>
      </dgm:t>
    </dgm:pt>
    <dgm:pt modelId="{305E1A6B-6DD3-4BBD-901C-3EFD281EA0A0}">
      <dgm:prSet phldrT="[文字]"/>
      <dgm:spPr/>
      <dgm:t>
        <a:bodyPr/>
        <a:lstStyle/>
        <a:p>
          <a:r>
            <a:rPr lang="zh-TW" altLang="en-US" dirty="0">
              <a:latin typeface="標楷體" panose="03000509000000000000" pitchFamily="65" charset="-120"/>
              <a:ea typeface="標楷體" panose="03000509000000000000" pitchFamily="65" charset="-120"/>
            </a:rPr>
            <a:t>辦理採購</a:t>
          </a:r>
        </a:p>
      </dgm:t>
    </dgm:pt>
    <dgm:pt modelId="{5F08E5F3-D9FB-40E1-828A-606CCABB37E5}" type="parTrans" cxnId="{11A22B56-A4A3-4982-A14A-79EA81523F5C}">
      <dgm:prSet/>
      <dgm:spPr/>
      <dgm:t>
        <a:bodyPr/>
        <a:lstStyle/>
        <a:p>
          <a:endParaRPr lang="zh-TW" altLang="en-US"/>
        </a:p>
      </dgm:t>
    </dgm:pt>
    <dgm:pt modelId="{FF97A024-AF79-4146-93FC-7F52200107EC}" type="sibTrans" cxnId="{11A22B56-A4A3-4982-A14A-79EA81523F5C}">
      <dgm:prSet/>
      <dgm:spPr/>
      <dgm:t>
        <a:bodyPr/>
        <a:lstStyle/>
        <a:p>
          <a:endParaRPr lang="zh-TW" altLang="en-US"/>
        </a:p>
      </dgm:t>
    </dgm:pt>
    <dgm:pt modelId="{DFF09F67-354A-4449-9FB4-F49116623CB2}">
      <dgm:prSet phldrT="[文字]"/>
      <dgm:spPr/>
      <dgm:t>
        <a:bodyPr/>
        <a:lstStyle/>
        <a:p>
          <a:r>
            <a:rPr lang="zh-TW" altLang="en-US" b="1" dirty="0">
              <a:solidFill>
                <a:srgbClr val="FF0000"/>
              </a:solidFill>
              <a:latin typeface="標楷體" panose="03000509000000000000" pitchFamily="65" charset="-120"/>
              <a:ea typeface="標楷體" panose="03000509000000000000" pitchFamily="65" charset="-120"/>
            </a:rPr>
            <a:t>共同供應契約</a:t>
          </a:r>
        </a:p>
      </dgm:t>
    </dgm:pt>
    <dgm:pt modelId="{17B39BBC-8275-42B3-8C1A-0DB1CB0934B9}" type="parTrans" cxnId="{A40CA431-D885-4A2B-A7F9-80B7256AF00F}">
      <dgm:prSet/>
      <dgm:spPr/>
      <dgm:t>
        <a:bodyPr/>
        <a:lstStyle/>
        <a:p>
          <a:endParaRPr lang="zh-TW" altLang="en-US"/>
        </a:p>
      </dgm:t>
    </dgm:pt>
    <dgm:pt modelId="{4C800BB8-58A8-4A50-9403-C8484A8F9251}" type="sibTrans" cxnId="{A40CA431-D885-4A2B-A7F9-80B7256AF00F}">
      <dgm:prSet/>
      <dgm:spPr/>
      <dgm:t>
        <a:bodyPr/>
        <a:lstStyle/>
        <a:p>
          <a:endParaRPr lang="zh-TW" altLang="en-US"/>
        </a:p>
      </dgm:t>
    </dgm:pt>
    <dgm:pt modelId="{342DE390-F04A-4F2B-A914-DC3D3BA28792}">
      <dgm:prSet phldrT="[文字]"/>
      <dgm:spPr/>
      <dgm:t>
        <a:bodyPr/>
        <a:lstStyle/>
        <a:p>
          <a:r>
            <a:rPr lang="zh-TW" altLang="en-US" dirty="0">
              <a:latin typeface="標楷體" panose="03000509000000000000" pitchFamily="65" charset="-120"/>
              <a:ea typeface="標楷體" panose="03000509000000000000" pitchFamily="65" charset="-120"/>
            </a:rPr>
            <a:t>單位自行申請及承辦</a:t>
          </a:r>
        </a:p>
      </dgm:t>
    </dgm:pt>
    <dgm:pt modelId="{5B5ABE8E-BF28-4F69-ABE5-B9C0E8D8718E}" type="parTrans" cxnId="{B822FDF2-EB4F-46A9-8E39-F17E98CA9DDE}">
      <dgm:prSet/>
      <dgm:spPr/>
      <dgm:t>
        <a:bodyPr/>
        <a:lstStyle/>
        <a:p>
          <a:endParaRPr lang="zh-TW" altLang="en-US"/>
        </a:p>
      </dgm:t>
    </dgm:pt>
    <dgm:pt modelId="{F12F32A0-A60E-47A6-82E0-1A00B12DBE7F}" type="sibTrans" cxnId="{B822FDF2-EB4F-46A9-8E39-F17E98CA9DDE}">
      <dgm:prSet/>
      <dgm:spPr/>
      <dgm:t>
        <a:bodyPr/>
        <a:lstStyle/>
        <a:p>
          <a:endParaRPr lang="zh-TW" altLang="en-US"/>
        </a:p>
      </dgm:t>
    </dgm:pt>
    <dgm:pt modelId="{7DA61BC3-1024-4907-9E51-C3E936710AA0}">
      <dgm:prSet phldrT="[文字]"/>
      <dgm:spPr/>
      <dgm:t>
        <a:bodyPr/>
        <a:lstStyle/>
        <a:p>
          <a:r>
            <a:rPr lang="zh-TW" altLang="en-US" b="1" dirty="0">
              <a:solidFill>
                <a:srgbClr val="FF0000"/>
              </a:solidFill>
              <a:latin typeface="標楷體" panose="03000509000000000000" pitchFamily="65" charset="-120"/>
              <a:ea typeface="標楷體" panose="03000509000000000000" pitchFamily="65" charset="-120"/>
            </a:rPr>
            <a:t>一般採購</a:t>
          </a:r>
        </a:p>
      </dgm:t>
    </dgm:pt>
    <dgm:pt modelId="{D966B4B9-9EC2-4FA9-9981-53D7234D6035}" type="parTrans" cxnId="{BBC3A42E-D6DE-4D71-93B8-2041E3C4B12D}">
      <dgm:prSet/>
      <dgm:spPr/>
      <dgm:t>
        <a:bodyPr/>
        <a:lstStyle/>
        <a:p>
          <a:endParaRPr lang="zh-TW" altLang="en-US"/>
        </a:p>
      </dgm:t>
    </dgm:pt>
    <dgm:pt modelId="{62D97DE7-7EA2-45DF-AF20-48F46E90F1FC}" type="sibTrans" cxnId="{BBC3A42E-D6DE-4D71-93B8-2041E3C4B12D}">
      <dgm:prSet/>
      <dgm:spPr/>
      <dgm:t>
        <a:bodyPr/>
        <a:lstStyle/>
        <a:p>
          <a:endParaRPr lang="zh-TW" altLang="en-US"/>
        </a:p>
      </dgm:t>
    </dgm:pt>
    <dgm:pt modelId="{ADBD2B0D-003F-45D0-82F5-C1063B126218}">
      <dgm:prSet phldrT="[文字]"/>
      <dgm:spPr/>
      <dgm:t>
        <a:bodyPr/>
        <a:lstStyle/>
        <a:p>
          <a:r>
            <a:rPr lang="zh-TW" altLang="en-US" dirty="0">
              <a:latin typeface="標楷體" panose="03000509000000000000" pitchFamily="65" charset="-120"/>
              <a:ea typeface="標楷體" panose="03000509000000000000" pitchFamily="65" charset="-120"/>
            </a:rPr>
            <a:t>小額採購</a:t>
          </a:r>
          <a:endParaRPr lang="en-US" altLang="zh-TW" dirty="0">
            <a:latin typeface="標楷體" panose="03000509000000000000" pitchFamily="65" charset="-120"/>
            <a:ea typeface="標楷體" panose="03000509000000000000" pitchFamily="65" charset="-120"/>
          </a:endParaRPr>
        </a:p>
        <a:p>
          <a:r>
            <a:rPr lang="en-US" altLang="zh-TW" dirty="0">
              <a:latin typeface="標楷體" panose="03000509000000000000" pitchFamily="65" charset="-120"/>
              <a:ea typeface="標楷體" panose="03000509000000000000" pitchFamily="65" charset="-120"/>
            </a:rPr>
            <a:t>(15</a:t>
          </a:r>
          <a:r>
            <a:rPr lang="zh-TW" altLang="en-US" dirty="0">
              <a:latin typeface="標楷體" panose="03000509000000000000" pitchFamily="65" charset="-120"/>
              <a:ea typeface="標楷體" panose="03000509000000000000" pitchFamily="65" charset="-120"/>
            </a:rPr>
            <a:t>萬元以下</a:t>
          </a:r>
          <a:r>
            <a:rPr lang="en-US" altLang="zh-TW" dirty="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單位自行申請及承辦</a:t>
          </a:r>
          <a:endParaRPr lang="en-US" altLang="zh-TW" dirty="0">
            <a:latin typeface="標楷體" panose="03000509000000000000" pitchFamily="65" charset="-120"/>
            <a:ea typeface="標楷體" panose="03000509000000000000" pitchFamily="65" charset="-120"/>
          </a:endParaRPr>
        </a:p>
      </dgm:t>
    </dgm:pt>
    <dgm:pt modelId="{280482A1-49FB-4922-A81F-121F6A2E6C0D}" type="parTrans" cxnId="{206DD096-40C5-41F5-BF47-0CCFE89DE18E}">
      <dgm:prSet/>
      <dgm:spPr/>
      <dgm:t>
        <a:bodyPr/>
        <a:lstStyle/>
        <a:p>
          <a:endParaRPr lang="zh-TW" altLang="en-US"/>
        </a:p>
      </dgm:t>
    </dgm:pt>
    <dgm:pt modelId="{3271ED5C-C402-457C-9ABE-000F16D442BE}" type="sibTrans" cxnId="{206DD096-40C5-41F5-BF47-0CCFE89DE18E}">
      <dgm:prSet/>
      <dgm:spPr/>
      <dgm:t>
        <a:bodyPr/>
        <a:lstStyle/>
        <a:p>
          <a:endParaRPr lang="zh-TW" altLang="en-US"/>
        </a:p>
      </dgm:t>
    </dgm:pt>
    <dgm:pt modelId="{1CBD0259-4125-4CC5-9915-D7043B3B7014}">
      <dgm:prSet phldrT="[文字]"/>
      <dgm:spPr/>
      <dgm:t>
        <a:bodyPr/>
        <a:lstStyle/>
        <a:p>
          <a:r>
            <a:rPr lang="zh-TW" altLang="en-US" b="1" dirty="0">
              <a:solidFill>
                <a:srgbClr val="0000FF"/>
              </a:solidFill>
              <a:latin typeface="標楷體" panose="03000509000000000000" pitchFamily="65" charset="-120"/>
              <a:ea typeface="標楷體" panose="03000509000000000000" pitchFamily="65" charset="-120"/>
            </a:rPr>
            <a:t>招標採購</a:t>
          </a:r>
          <a:endParaRPr lang="en-US" altLang="zh-TW" b="1" dirty="0">
            <a:solidFill>
              <a:srgbClr val="0000FF"/>
            </a:solidFill>
            <a:latin typeface="標楷體" panose="03000509000000000000" pitchFamily="65" charset="-120"/>
            <a:ea typeface="標楷體" panose="03000509000000000000" pitchFamily="65" charset="-120"/>
          </a:endParaRPr>
        </a:p>
        <a:p>
          <a:r>
            <a:rPr lang="en-US" altLang="zh-TW" b="1" dirty="0">
              <a:solidFill>
                <a:srgbClr val="0000FF"/>
              </a:solidFill>
              <a:latin typeface="標楷體" panose="03000509000000000000" pitchFamily="65" charset="-120"/>
              <a:ea typeface="標楷體" panose="03000509000000000000" pitchFamily="65" charset="-120"/>
            </a:rPr>
            <a:t>(15</a:t>
          </a:r>
          <a:r>
            <a:rPr lang="zh-TW" altLang="en-US" b="1" dirty="0">
              <a:solidFill>
                <a:srgbClr val="0000FF"/>
              </a:solidFill>
              <a:latin typeface="標楷體" panose="03000509000000000000" pitchFamily="65" charset="-120"/>
              <a:ea typeface="標楷體" panose="03000509000000000000" pitchFamily="65" charset="-120"/>
            </a:rPr>
            <a:t>萬元以上</a:t>
          </a:r>
          <a:r>
            <a:rPr lang="en-US" altLang="zh-TW" b="1" dirty="0">
              <a:solidFill>
                <a:srgbClr val="0000FF"/>
              </a:solidFill>
              <a:latin typeface="標楷體" panose="03000509000000000000" pitchFamily="65" charset="-120"/>
              <a:ea typeface="標楷體" panose="03000509000000000000" pitchFamily="65" charset="-120"/>
            </a:rPr>
            <a:t>)</a:t>
          </a:r>
        </a:p>
        <a:p>
          <a:r>
            <a:rPr lang="zh-TW" altLang="en-US" b="1" dirty="0">
              <a:solidFill>
                <a:srgbClr val="0000FF"/>
              </a:solidFill>
              <a:latin typeface="標楷體" panose="03000509000000000000" pitchFamily="65" charset="-120"/>
              <a:ea typeface="標楷體" panose="03000509000000000000" pitchFamily="65" charset="-120"/>
            </a:rPr>
            <a:t>總務處承辦</a:t>
          </a:r>
        </a:p>
      </dgm:t>
    </dgm:pt>
    <dgm:pt modelId="{9875731A-9113-400E-9771-8B2B7748E01C}" type="parTrans" cxnId="{1610F29E-DB62-4F14-9834-7FC4C802BE80}">
      <dgm:prSet/>
      <dgm:spPr/>
      <dgm:t>
        <a:bodyPr/>
        <a:lstStyle/>
        <a:p>
          <a:endParaRPr lang="zh-TW" altLang="en-US"/>
        </a:p>
      </dgm:t>
    </dgm:pt>
    <dgm:pt modelId="{AEEE31A2-304A-4A58-A8BF-A9D4FB17F684}" type="sibTrans" cxnId="{1610F29E-DB62-4F14-9834-7FC4C802BE80}">
      <dgm:prSet/>
      <dgm:spPr/>
      <dgm:t>
        <a:bodyPr/>
        <a:lstStyle/>
        <a:p>
          <a:endParaRPr lang="zh-TW" altLang="en-US"/>
        </a:p>
      </dgm:t>
    </dgm:pt>
    <dgm:pt modelId="{7898342B-7A9F-4917-A063-5064A5D7997A}" type="pres">
      <dgm:prSet presAssocID="{7A6806B3-6BE3-4F99-8E55-611D625C754F}" presName="hierChild1" presStyleCnt="0">
        <dgm:presLayoutVars>
          <dgm:chPref val="1"/>
          <dgm:dir/>
          <dgm:animOne val="branch"/>
          <dgm:animLvl val="lvl"/>
          <dgm:resizeHandles/>
        </dgm:presLayoutVars>
      </dgm:prSet>
      <dgm:spPr/>
    </dgm:pt>
    <dgm:pt modelId="{E60ACDD1-B5AA-4D66-B666-F1BEC52DCB48}" type="pres">
      <dgm:prSet presAssocID="{305E1A6B-6DD3-4BBD-901C-3EFD281EA0A0}" presName="hierRoot1" presStyleCnt="0"/>
      <dgm:spPr/>
    </dgm:pt>
    <dgm:pt modelId="{76E37582-93B1-4E58-9561-6E78F840C460}" type="pres">
      <dgm:prSet presAssocID="{305E1A6B-6DD3-4BBD-901C-3EFD281EA0A0}" presName="composite" presStyleCnt="0"/>
      <dgm:spPr/>
    </dgm:pt>
    <dgm:pt modelId="{406C1A94-42D8-414F-BA2A-F1F2983D812B}" type="pres">
      <dgm:prSet presAssocID="{305E1A6B-6DD3-4BBD-901C-3EFD281EA0A0}" presName="background" presStyleLbl="node0" presStyleIdx="0" presStyleCnt="1"/>
      <dgm:spPr/>
    </dgm:pt>
    <dgm:pt modelId="{9B159F89-A29F-463F-AC2E-8ED511A403A7}" type="pres">
      <dgm:prSet presAssocID="{305E1A6B-6DD3-4BBD-901C-3EFD281EA0A0}" presName="text" presStyleLbl="fgAcc0" presStyleIdx="0" presStyleCnt="1">
        <dgm:presLayoutVars>
          <dgm:chPref val="3"/>
        </dgm:presLayoutVars>
      </dgm:prSet>
      <dgm:spPr/>
    </dgm:pt>
    <dgm:pt modelId="{751AB074-FE04-491A-ADC3-8075E726FD5E}" type="pres">
      <dgm:prSet presAssocID="{305E1A6B-6DD3-4BBD-901C-3EFD281EA0A0}" presName="hierChild2" presStyleCnt="0"/>
      <dgm:spPr/>
    </dgm:pt>
    <dgm:pt modelId="{358578BD-B3AE-499A-B65C-C96768D36FB2}" type="pres">
      <dgm:prSet presAssocID="{17B39BBC-8275-42B3-8C1A-0DB1CB0934B9}" presName="Name10" presStyleLbl="parChTrans1D2" presStyleIdx="0" presStyleCnt="2"/>
      <dgm:spPr/>
    </dgm:pt>
    <dgm:pt modelId="{D0EE1D64-6550-4E34-9BC4-56D4519677F9}" type="pres">
      <dgm:prSet presAssocID="{DFF09F67-354A-4449-9FB4-F49116623CB2}" presName="hierRoot2" presStyleCnt="0"/>
      <dgm:spPr/>
    </dgm:pt>
    <dgm:pt modelId="{D01BE8AF-1402-4282-B97C-28947307A04C}" type="pres">
      <dgm:prSet presAssocID="{DFF09F67-354A-4449-9FB4-F49116623CB2}" presName="composite2" presStyleCnt="0"/>
      <dgm:spPr/>
    </dgm:pt>
    <dgm:pt modelId="{24C4F864-41FF-4FB0-8AB6-C40E3C031547}" type="pres">
      <dgm:prSet presAssocID="{DFF09F67-354A-4449-9FB4-F49116623CB2}" presName="background2" presStyleLbl="node2" presStyleIdx="0" presStyleCnt="2"/>
      <dgm:spPr/>
    </dgm:pt>
    <dgm:pt modelId="{C48A2ECC-1CA0-40D6-85AD-C040E5D5ABE2}" type="pres">
      <dgm:prSet presAssocID="{DFF09F67-354A-4449-9FB4-F49116623CB2}" presName="text2" presStyleLbl="fgAcc2" presStyleIdx="0" presStyleCnt="2">
        <dgm:presLayoutVars>
          <dgm:chPref val="3"/>
        </dgm:presLayoutVars>
      </dgm:prSet>
      <dgm:spPr/>
    </dgm:pt>
    <dgm:pt modelId="{C816EC1D-00A2-4295-B74A-BBF2B2233DB4}" type="pres">
      <dgm:prSet presAssocID="{DFF09F67-354A-4449-9FB4-F49116623CB2}" presName="hierChild3" presStyleCnt="0"/>
      <dgm:spPr/>
    </dgm:pt>
    <dgm:pt modelId="{33186CA9-2CC3-428E-AE6C-067B1E98B1E2}" type="pres">
      <dgm:prSet presAssocID="{5B5ABE8E-BF28-4F69-ABE5-B9C0E8D8718E}" presName="Name17" presStyleLbl="parChTrans1D3" presStyleIdx="0" presStyleCnt="3"/>
      <dgm:spPr/>
    </dgm:pt>
    <dgm:pt modelId="{2CB6937F-0653-4518-8433-CFE823C14326}" type="pres">
      <dgm:prSet presAssocID="{342DE390-F04A-4F2B-A914-DC3D3BA28792}" presName="hierRoot3" presStyleCnt="0"/>
      <dgm:spPr/>
    </dgm:pt>
    <dgm:pt modelId="{E9BF9D80-0A3E-4E12-A623-11E779977A58}" type="pres">
      <dgm:prSet presAssocID="{342DE390-F04A-4F2B-A914-DC3D3BA28792}" presName="composite3" presStyleCnt="0"/>
      <dgm:spPr/>
    </dgm:pt>
    <dgm:pt modelId="{9BD6495C-750C-4075-B8E7-777F0CD446FD}" type="pres">
      <dgm:prSet presAssocID="{342DE390-F04A-4F2B-A914-DC3D3BA28792}" presName="background3" presStyleLbl="node3" presStyleIdx="0" presStyleCnt="3"/>
      <dgm:spPr/>
    </dgm:pt>
    <dgm:pt modelId="{9C82FC40-F707-4BD0-82FA-0FE29EA772D5}" type="pres">
      <dgm:prSet presAssocID="{342DE390-F04A-4F2B-A914-DC3D3BA28792}" presName="text3" presStyleLbl="fgAcc3" presStyleIdx="0" presStyleCnt="3">
        <dgm:presLayoutVars>
          <dgm:chPref val="3"/>
        </dgm:presLayoutVars>
      </dgm:prSet>
      <dgm:spPr/>
    </dgm:pt>
    <dgm:pt modelId="{95F7F3A1-B949-4650-A4C6-965A0DD4849C}" type="pres">
      <dgm:prSet presAssocID="{342DE390-F04A-4F2B-A914-DC3D3BA28792}" presName="hierChild4" presStyleCnt="0"/>
      <dgm:spPr/>
    </dgm:pt>
    <dgm:pt modelId="{80F44DAA-6524-4A0A-A3E7-D470968F5BAE}" type="pres">
      <dgm:prSet presAssocID="{D966B4B9-9EC2-4FA9-9981-53D7234D6035}" presName="Name10" presStyleLbl="parChTrans1D2" presStyleIdx="1" presStyleCnt="2"/>
      <dgm:spPr/>
    </dgm:pt>
    <dgm:pt modelId="{2F73B48F-DD28-4B6A-BAC5-A0E035A70605}" type="pres">
      <dgm:prSet presAssocID="{7DA61BC3-1024-4907-9E51-C3E936710AA0}" presName="hierRoot2" presStyleCnt="0"/>
      <dgm:spPr/>
    </dgm:pt>
    <dgm:pt modelId="{E26065E5-74CC-4A72-A889-68CB74BB5CEC}" type="pres">
      <dgm:prSet presAssocID="{7DA61BC3-1024-4907-9E51-C3E936710AA0}" presName="composite2" presStyleCnt="0"/>
      <dgm:spPr/>
    </dgm:pt>
    <dgm:pt modelId="{CFB7CE9B-B4A2-4DCD-BAE1-246AB3F0AEF1}" type="pres">
      <dgm:prSet presAssocID="{7DA61BC3-1024-4907-9E51-C3E936710AA0}" presName="background2" presStyleLbl="node2" presStyleIdx="1" presStyleCnt="2"/>
      <dgm:spPr/>
    </dgm:pt>
    <dgm:pt modelId="{17C4CF2F-B767-4EBF-BD36-8B529F36C466}" type="pres">
      <dgm:prSet presAssocID="{7DA61BC3-1024-4907-9E51-C3E936710AA0}" presName="text2" presStyleLbl="fgAcc2" presStyleIdx="1" presStyleCnt="2">
        <dgm:presLayoutVars>
          <dgm:chPref val="3"/>
        </dgm:presLayoutVars>
      </dgm:prSet>
      <dgm:spPr/>
    </dgm:pt>
    <dgm:pt modelId="{C557F620-1CE4-4E97-A04C-D14B7110EBDB}" type="pres">
      <dgm:prSet presAssocID="{7DA61BC3-1024-4907-9E51-C3E936710AA0}" presName="hierChild3" presStyleCnt="0"/>
      <dgm:spPr/>
    </dgm:pt>
    <dgm:pt modelId="{4C084319-8D30-4F63-9FE6-17658B10D219}" type="pres">
      <dgm:prSet presAssocID="{280482A1-49FB-4922-A81F-121F6A2E6C0D}" presName="Name17" presStyleLbl="parChTrans1D3" presStyleIdx="1" presStyleCnt="3"/>
      <dgm:spPr/>
    </dgm:pt>
    <dgm:pt modelId="{4B4ADBF6-D37E-4810-83FA-5FA4823E0E7C}" type="pres">
      <dgm:prSet presAssocID="{ADBD2B0D-003F-45D0-82F5-C1063B126218}" presName="hierRoot3" presStyleCnt="0"/>
      <dgm:spPr/>
    </dgm:pt>
    <dgm:pt modelId="{D4114270-C963-4109-B7CB-2FDDA96795D3}" type="pres">
      <dgm:prSet presAssocID="{ADBD2B0D-003F-45D0-82F5-C1063B126218}" presName="composite3" presStyleCnt="0"/>
      <dgm:spPr/>
    </dgm:pt>
    <dgm:pt modelId="{4D845ADD-8BB2-4FEC-A56D-0E638009FD46}" type="pres">
      <dgm:prSet presAssocID="{ADBD2B0D-003F-45D0-82F5-C1063B126218}" presName="background3" presStyleLbl="node3" presStyleIdx="1" presStyleCnt="3"/>
      <dgm:spPr/>
    </dgm:pt>
    <dgm:pt modelId="{5DC7BD39-559B-4D41-B09C-4E46D2358649}" type="pres">
      <dgm:prSet presAssocID="{ADBD2B0D-003F-45D0-82F5-C1063B126218}" presName="text3" presStyleLbl="fgAcc3" presStyleIdx="1" presStyleCnt="3">
        <dgm:presLayoutVars>
          <dgm:chPref val="3"/>
        </dgm:presLayoutVars>
      </dgm:prSet>
      <dgm:spPr/>
    </dgm:pt>
    <dgm:pt modelId="{7377CA7B-1476-4B73-B3A1-92A504745E64}" type="pres">
      <dgm:prSet presAssocID="{ADBD2B0D-003F-45D0-82F5-C1063B126218}" presName="hierChild4" presStyleCnt="0"/>
      <dgm:spPr/>
    </dgm:pt>
    <dgm:pt modelId="{BFAC4273-3C9A-4CF7-B0A9-B153175E0FEE}" type="pres">
      <dgm:prSet presAssocID="{9875731A-9113-400E-9771-8B2B7748E01C}" presName="Name17" presStyleLbl="parChTrans1D3" presStyleIdx="2" presStyleCnt="3"/>
      <dgm:spPr/>
    </dgm:pt>
    <dgm:pt modelId="{FF7EE000-0D72-423E-9FF0-057E748568E3}" type="pres">
      <dgm:prSet presAssocID="{1CBD0259-4125-4CC5-9915-D7043B3B7014}" presName="hierRoot3" presStyleCnt="0"/>
      <dgm:spPr/>
    </dgm:pt>
    <dgm:pt modelId="{CD1022D6-AE1F-49D5-8B9C-49F84EA1BF0C}" type="pres">
      <dgm:prSet presAssocID="{1CBD0259-4125-4CC5-9915-D7043B3B7014}" presName="composite3" presStyleCnt="0"/>
      <dgm:spPr/>
    </dgm:pt>
    <dgm:pt modelId="{BFC4C424-E54C-44A1-861B-ABAD520ED834}" type="pres">
      <dgm:prSet presAssocID="{1CBD0259-4125-4CC5-9915-D7043B3B7014}" presName="background3" presStyleLbl="node3" presStyleIdx="2" presStyleCnt="3"/>
      <dgm:spPr/>
    </dgm:pt>
    <dgm:pt modelId="{7AB9DA62-BB5C-48CB-8788-A995F2ED8804}" type="pres">
      <dgm:prSet presAssocID="{1CBD0259-4125-4CC5-9915-D7043B3B7014}" presName="text3" presStyleLbl="fgAcc3" presStyleIdx="2" presStyleCnt="3">
        <dgm:presLayoutVars>
          <dgm:chPref val="3"/>
        </dgm:presLayoutVars>
      </dgm:prSet>
      <dgm:spPr/>
    </dgm:pt>
    <dgm:pt modelId="{32AD0006-2C57-4D09-9DE5-EC33DD3B9B7E}" type="pres">
      <dgm:prSet presAssocID="{1CBD0259-4125-4CC5-9915-D7043B3B7014}" presName="hierChild4" presStyleCnt="0"/>
      <dgm:spPr/>
    </dgm:pt>
  </dgm:ptLst>
  <dgm:cxnLst>
    <dgm:cxn modelId="{0DF63F03-F61B-4276-A594-C8895F626FAA}" type="presOf" srcId="{ADBD2B0D-003F-45D0-82F5-C1063B126218}" destId="{5DC7BD39-559B-4D41-B09C-4E46D2358649}" srcOrd="0" destOrd="0" presId="urn:microsoft.com/office/officeart/2005/8/layout/hierarchy1"/>
    <dgm:cxn modelId="{EEB5D71F-E63B-49A1-A972-6DD5C9896EE9}" type="presOf" srcId="{D966B4B9-9EC2-4FA9-9981-53D7234D6035}" destId="{80F44DAA-6524-4A0A-A3E7-D470968F5BAE}" srcOrd="0" destOrd="0" presId="urn:microsoft.com/office/officeart/2005/8/layout/hierarchy1"/>
    <dgm:cxn modelId="{BBC3A42E-D6DE-4D71-93B8-2041E3C4B12D}" srcId="{305E1A6B-6DD3-4BBD-901C-3EFD281EA0A0}" destId="{7DA61BC3-1024-4907-9E51-C3E936710AA0}" srcOrd="1" destOrd="0" parTransId="{D966B4B9-9EC2-4FA9-9981-53D7234D6035}" sibTransId="{62D97DE7-7EA2-45DF-AF20-48F46E90F1FC}"/>
    <dgm:cxn modelId="{A40CA431-D885-4A2B-A7F9-80B7256AF00F}" srcId="{305E1A6B-6DD3-4BBD-901C-3EFD281EA0A0}" destId="{DFF09F67-354A-4449-9FB4-F49116623CB2}" srcOrd="0" destOrd="0" parTransId="{17B39BBC-8275-42B3-8C1A-0DB1CB0934B9}" sibTransId="{4C800BB8-58A8-4A50-9403-C8484A8F9251}"/>
    <dgm:cxn modelId="{565E3640-C86C-41AA-88D2-F5C3FEBE0F00}" type="presOf" srcId="{7DA61BC3-1024-4907-9E51-C3E936710AA0}" destId="{17C4CF2F-B767-4EBF-BD36-8B529F36C466}" srcOrd="0" destOrd="0" presId="urn:microsoft.com/office/officeart/2005/8/layout/hierarchy1"/>
    <dgm:cxn modelId="{33ABDA42-64A9-4864-BEFE-83299B899933}" type="presOf" srcId="{5B5ABE8E-BF28-4F69-ABE5-B9C0E8D8718E}" destId="{33186CA9-2CC3-428E-AE6C-067B1E98B1E2}" srcOrd="0" destOrd="0" presId="urn:microsoft.com/office/officeart/2005/8/layout/hierarchy1"/>
    <dgm:cxn modelId="{A405FD48-B8C6-4604-9514-DC02E3D5A5A1}" type="presOf" srcId="{280482A1-49FB-4922-A81F-121F6A2E6C0D}" destId="{4C084319-8D30-4F63-9FE6-17658B10D219}" srcOrd="0" destOrd="0" presId="urn:microsoft.com/office/officeart/2005/8/layout/hierarchy1"/>
    <dgm:cxn modelId="{CB5C6850-7BFB-49F9-83FA-42A3155CD0F5}" type="presOf" srcId="{9875731A-9113-400E-9771-8B2B7748E01C}" destId="{BFAC4273-3C9A-4CF7-B0A9-B153175E0FEE}" srcOrd="0" destOrd="0" presId="urn:microsoft.com/office/officeart/2005/8/layout/hierarchy1"/>
    <dgm:cxn modelId="{11A22B56-A4A3-4982-A14A-79EA81523F5C}" srcId="{7A6806B3-6BE3-4F99-8E55-611D625C754F}" destId="{305E1A6B-6DD3-4BBD-901C-3EFD281EA0A0}" srcOrd="0" destOrd="0" parTransId="{5F08E5F3-D9FB-40E1-828A-606CCABB37E5}" sibTransId="{FF97A024-AF79-4146-93FC-7F52200107EC}"/>
    <dgm:cxn modelId="{CCF3BA85-F2EA-4E48-999A-83CB5FCC8B3C}" type="presOf" srcId="{305E1A6B-6DD3-4BBD-901C-3EFD281EA0A0}" destId="{9B159F89-A29F-463F-AC2E-8ED511A403A7}" srcOrd="0" destOrd="0" presId="urn:microsoft.com/office/officeart/2005/8/layout/hierarchy1"/>
    <dgm:cxn modelId="{4DB91D8E-506E-43B7-8F4F-2646C4DB6EB3}" type="presOf" srcId="{DFF09F67-354A-4449-9FB4-F49116623CB2}" destId="{C48A2ECC-1CA0-40D6-85AD-C040E5D5ABE2}" srcOrd="0" destOrd="0" presId="urn:microsoft.com/office/officeart/2005/8/layout/hierarchy1"/>
    <dgm:cxn modelId="{D7A94496-0D42-4604-AC1C-E327C774B805}" type="presOf" srcId="{342DE390-F04A-4F2B-A914-DC3D3BA28792}" destId="{9C82FC40-F707-4BD0-82FA-0FE29EA772D5}" srcOrd="0" destOrd="0" presId="urn:microsoft.com/office/officeart/2005/8/layout/hierarchy1"/>
    <dgm:cxn modelId="{206DD096-40C5-41F5-BF47-0CCFE89DE18E}" srcId="{7DA61BC3-1024-4907-9E51-C3E936710AA0}" destId="{ADBD2B0D-003F-45D0-82F5-C1063B126218}" srcOrd="0" destOrd="0" parTransId="{280482A1-49FB-4922-A81F-121F6A2E6C0D}" sibTransId="{3271ED5C-C402-457C-9ABE-000F16D442BE}"/>
    <dgm:cxn modelId="{1610F29E-DB62-4F14-9834-7FC4C802BE80}" srcId="{7DA61BC3-1024-4907-9E51-C3E936710AA0}" destId="{1CBD0259-4125-4CC5-9915-D7043B3B7014}" srcOrd="1" destOrd="0" parTransId="{9875731A-9113-400E-9771-8B2B7748E01C}" sibTransId="{AEEE31A2-304A-4A58-A8BF-A9D4FB17F684}"/>
    <dgm:cxn modelId="{A44E69DE-2FC0-451B-8D71-E2730B69DB5A}" type="presOf" srcId="{17B39BBC-8275-42B3-8C1A-0DB1CB0934B9}" destId="{358578BD-B3AE-499A-B65C-C96768D36FB2}" srcOrd="0" destOrd="0" presId="urn:microsoft.com/office/officeart/2005/8/layout/hierarchy1"/>
    <dgm:cxn modelId="{CC0EF9DE-EBBA-4B1B-8920-45CA16443CAC}" type="presOf" srcId="{7A6806B3-6BE3-4F99-8E55-611D625C754F}" destId="{7898342B-7A9F-4917-A063-5064A5D7997A}" srcOrd="0" destOrd="0" presId="urn:microsoft.com/office/officeart/2005/8/layout/hierarchy1"/>
    <dgm:cxn modelId="{60519FF2-728A-4F06-81DA-A5A029E2451C}" type="presOf" srcId="{1CBD0259-4125-4CC5-9915-D7043B3B7014}" destId="{7AB9DA62-BB5C-48CB-8788-A995F2ED8804}" srcOrd="0" destOrd="0" presId="urn:microsoft.com/office/officeart/2005/8/layout/hierarchy1"/>
    <dgm:cxn modelId="{B822FDF2-EB4F-46A9-8E39-F17E98CA9DDE}" srcId="{DFF09F67-354A-4449-9FB4-F49116623CB2}" destId="{342DE390-F04A-4F2B-A914-DC3D3BA28792}" srcOrd="0" destOrd="0" parTransId="{5B5ABE8E-BF28-4F69-ABE5-B9C0E8D8718E}" sibTransId="{F12F32A0-A60E-47A6-82E0-1A00B12DBE7F}"/>
    <dgm:cxn modelId="{A7A196C0-60EB-4D25-8F0C-FB50FEE898C5}" type="presParOf" srcId="{7898342B-7A9F-4917-A063-5064A5D7997A}" destId="{E60ACDD1-B5AA-4D66-B666-F1BEC52DCB48}" srcOrd="0" destOrd="0" presId="urn:microsoft.com/office/officeart/2005/8/layout/hierarchy1"/>
    <dgm:cxn modelId="{189FD106-2280-4647-973B-4BBBB1EAEBC5}" type="presParOf" srcId="{E60ACDD1-B5AA-4D66-B666-F1BEC52DCB48}" destId="{76E37582-93B1-4E58-9561-6E78F840C460}" srcOrd="0" destOrd="0" presId="urn:microsoft.com/office/officeart/2005/8/layout/hierarchy1"/>
    <dgm:cxn modelId="{E1602A46-83D9-4DA7-817B-839AFE576E56}" type="presParOf" srcId="{76E37582-93B1-4E58-9561-6E78F840C460}" destId="{406C1A94-42D8-414F-BA2A-F1F2983D812B}" srcOrd="0" destOrd="0" presId="urn:microsoft.com/office/officeart/2005/8/layout/hierarchy1"/>
    <dgm:cxn modelId="{A8A4AFD5-6240-4FBD-886E-95D899B757A2}" type="presParOf" srcId="{76E37582-93B1-4E58-9561-6E78F840C460}" destId="{9B159F89-A29F-463F-AC2E-8ED511A403A7}" srcOrd="1" destOrd="0" presId="urn:microsoft.com/office/officeart/2005/8/layout/hierarchy1"/>
    <dgm:cxn modelId="{9F0D2E15-B56B-40C7-9FBC-91DC6370BC94}" type="presParOf" srcId="{E60ACDD1-B5AA-4D66-B666-F1BEC52DCB48}" destId="{751AB074-FE04-491A-ADC3-8075E726FD5E}" srcOrd="1" destOrd="0" presId="urn:microsoft.com/office/officeart/2005/8/layout/hierarchy1"/>
    <dgm:cxn modelId="{F0495D05-C940-46C7-8516-AFFB0CA33BD9}" type="presParOf" srcId="{751AB074-FE04-491A-ADC3-8075E726FD5E}" destId="{358578BD-B3AE-499A-B65C-C96768D36FB2}" srcOrd="0" destOrd="0" presId="urn:microsoft.com/office/officeart/2005/8/layout/hierarchy1"/>
    <dgm:cxn modelId="{E6ADAB3C-0C4D-4576-BD4C-0732D314E26A}" type="presParOf" srcId="{751AB074-FE04-491A-ADC3-8075E726FD5E}" destId="{D0EE1D64-6550-4E34-9BC4-56D4519677F9}" srcOrd="1" destOrd="0" presId="urn:microsoft.com/office/officeart/2005/8/layout/hierarchy1"/>
    <dgm:cxn modelId="{C4000888-24E4-4968-8D2C-18E50A0035D6}" type="presParOf" srcId="{D0EE1D64-6550-4E34-9BC4-56D4519677F9}" destId="{D01BE8AF-1402-4282-B97C-28947307A04C}" srcOrd="0" destOrd="0" presId="urn:microsoft.com/office/officeart/2005/8/layout/hierarchy1"/>
    <dgm:cxn modelId="{3A0050A5-86A9-4980-A456-6C04838FA6CB}" type="presParOf" srcId="{D01BE8AF-1402-4282-B97C-28947307A04C}" destId="{24C4F864-41FF-4FB0-8AB6-C40E3C031547}" srcOrd="0" destOrd="0" presId="urn:microsoft.com/office/officeart/2005/8/layout/hierarchy1"/>
    <dgm:cxn modelId="{AAF9080D-D377-4329-862E-3B61A45E4528}" type="presParOf" srcId="{D01BE8AF-1402-4282-B97C-28947307A04C}" destId="{C48A2ECC-1CA0-40D6-85AD-C040E5D5ABE2}" srcOrd="1" destOrd="0" presId="urn:microsoft.com/office/officeart/2005/8/layout/hierarchy1"/>
    <dgm:cxn modelId="{139C012F-CDF8-4C69-95A9-E790F1E01C61}" type="presParOf" srcId="{D0EE1D64-6550-4E34-9BC4-56D4519677F9}" destId="{C816EC1D-00A2-4295-B74A-BBF2B2233DB4}" srcOrd="1" destOrd="0" presId="urn:microsoft.com/office/officeart/2005/8/layout/hierarchy1"/>
    <dgm:cxn modelId="{3C6F2BBC-2001-4122-AC5C-EC178C796A95}" type="presParOf" srcId="{C816EC1D-00A2-4295-B74A-BBF2B2233DB4}" destId="{33186CA9-2CC3-428E-AE6C-067B1E98B1E2}" srcOrd="0" destOrd="0" presId="urn:microsoft.com/office/officeart/2005/8/layout/hierarchy1"/>
    <dgm:cxn modelId="{3E899B2B-2B51-4190-9DD8-40B05FCCEB9B}" type="presParOf" srcId="{C816EC1D-00A2-4295-B74A-BBF2B2233DB4}" destId="{2CB6937F-0653-4518-8433-CFE823C14326}" srcOrd="1" destOrd="0" presId="urn:microsoft.com/office/officeart/2005/8/layout/hierarchy1"/>
    <dgm:cxn modelId="{C1A4B95A-121F-4097-ACD0-FBB1F93608AB}" type="presParOf" srcId="{2CB6937F-0653-4518-8433-CFE823C14326}" destId="{E9BF9D80-0A3E-4E12-A623-11E779977A58}" srcOrd="0" destOrd="0" presId="urn:microsoft.com/office/officeart/2005/8/layout/hierarchy1"/>
    <dgm:cxn modelId="{7095E14F-BAE9-4A1D-9B25-D3AB0827A093}" type="presParOf" srcId="{E9BF9D80-0A3E-4E12-A623-11E779977A58}" destId="{9BD6495C-750C-4075-B8E7-777F0CD446FD}" srcOrd="0" destOrd="0" presId="urn:microsoft.com/office/officeart/2005/8/layout/hierarchy1"/>
    <dgm:cxn modelId="{12D23787-D51F-4FA6-B056-113A164E8986}" type="presParOf" srcId="{E9BF9D80-0A3E-4E12-A623-11E779977A58}" destId="{9C82FC40-F707-4BD0-82FA-0FE29EA772D5}" srcOrd="1" destOrd="0" presId="urn:microsoft.com/office/officeart/2005/8/layout/hierarchy1"/>
    <dgm:cxn modelId="{D9776A94-DC81-4E24-AD66-3922D0CCA1C6}" type="presParOf" srcId="{2CB6937F-0653-4518-8433-CFE823C14326}" destId="{95F7F3A1-B949-4650-A4C6-965A0DD4849C}" srcOrd="1" destOrd="0" presId="urn:microsoft.com/office/officeart/2005/8/layout/hierarchy1"/>
    <dgm:cxn modelId="{F4C6E084-119D-4511-8235-04E7F92F685C}" type="presParOf" srcId="{751AB074-FE04-491A-ADC3-8075E726FD5E}" destId="{80F44DAA-6524-4A0A-A3E7-D470968F5BAE}" srcOrd="2" destOrd="0" presId="urn:microsoft.com/office/officeart/2005/8/layout/hierarchy1"/>
    <dgm:cxn modelId="{3310022B-293D-4676-9FA7-25C890E47D47}" type="presParOf" srcId="{751AB074-FE04-491A-ADC3-8075E726FD5E}" destId="{2F73B48F-DD28-4B6A-BAC5-A0E035A70605}" srcOrd="3" destOrd="0" presId="urn:microsoft.com/office/officeart/2005/8/layout/hierarchy1"/>
    <dgm:cxn modelId="{B5E5578C-3029-451D-8BB9-FCA89851342B}" type="presParOf" srcId="{2F73B48F-DD28-4B6A-BAC5-A0E035A70605}" destId="{E26065E5-74CC-4A72-A889-68CB74BB5CEC}" srcOrd="0" destOrd="0" presId="urn:microsoft.com/office/officeart/2005/8/layout/hierarchy1"/>
    <dgm:cxn modelId="{2EF7A69D-3C1E-497A-AF9A-C1EAD79C8899}" type="presParOf" srcId="{E26065E5-74CC-4A72-A889-68CB74BB5CEC}" destId="{CFB7CE9B-B4A2-4DCD-BAE1-246AB3F0AEF1}" srcOrd="0" destOrd="0" presId="urn:microsoft.com/office/officeart/2005/8/layout/hierarchy1"/>
    <dgm:cxn modelId="{BA587E43-9F74-4862-BF41-55309E7CDDC1}" type="presParOf" srcId="{E26065E5-74CC-4A72-A889-68CB74BB5CEC}" destId="{17C4CF2F-B767-4EBF-BD36-8B529F36C466}" srcOrd="1" destOrd="0" presId="urn:microsoft.com/office/officeart/2005/8/layout/hierarchy1"/>
    <dgm:cxn modelId="{258A6718-59EA-4F39-95B5-FB5435728166}" type="presParOf" srcId="{2F73B48F-DD28-4B6A-BAC5-A0E035A70605}" destId="{C557F620-1CE4-4E97-A04C-D14B7110EBDB}" srcOrd="1" destOrd="0" presId="urn:microsoft.com/office/officeart/2005/8/layout/hierarchy1"/>
    <dgm:cxn modelId="{BBBDE998-5A05-4FC0-9EB9-8F6D1CF1CFB5}" type="presParOf" srcId="{C557F620-1CE4-4E97-A04C-D14B7110EBDB}" destId="{4C084319-8D30-4F63-9FE6-17658B10D219}" srcOrd="0" destOrd="0" presId="urn:microsoft.com/office/officeart/2005/8/layout/hierarchy1"/>
    <dgm:cxn modelId="{ECECB03D-7DCE-410B-8F17-8626EC4E7F8D}" type="presParOf" srcId="{C557F620-1CE4-4E97-A04C-D14B7110EBDB}" destId="{4B4ADBF6-D37E-4810-83FA-5FA4823E0E7C}" srcOrd="1" destOrd="0" presId="urn:microsoft.com/office/officeart/2005/8/layout/hierarchy1"/>
    <dgm:cxn modelId="{E891E0BC-CA39-4C45-819C-9995363A07FD}" type="presParOf" srcId="{4B4ADBF6-D37E-4810-83FA-5FA4823E0E7C}" destId="{D4114270-C963-4109-B7CB-2FDDA96795D3}" srcOrd="0" destOrd="0" presId="urn:microsoft.com/office/officeart/2005/8/layout/hierarchy1"/>
    <dgm:cxn modelId="{BC3CAC38-E08A-42A3-8B9B-973049BC9FFF}" type="presParOf" srcId="{D4114270-C963-4109-B7CB-2FDDA96795D3}" destId="{4D845ADD-8BB2-4FEC-A56D-0E638009FD46}" srcOrd="0" destOrd="0" presId="urn:microsoft.com/office/officeart/2005/8/layout/hierarchy1"/>
    <dgm:cxn modelId="{D6DAE9F9-0916-4863-99D0-F00C85422AC6}" type="presParOf" srcId="{D4114270-C963-4109-B7CB-2FDDA96795D3}" destId="{5DC7BD39-559B-4D41-B09C-4E46D2358649}" srcOrd="1" destOrd="0" presId="urn:microsoft.com/office/officeart/2005/8/layout/hierarchy1"/>
    <dgm:cxn modelId="{FE662A5A-A4F2-45F8-8B47-511900727A4C}" type="presParOf" srcId="{4B4ADBF6-D37E-4810-83FA-5FA4823E0E7C}" destId="{7377CA7B-1476-4B73-B3A1-92A504745E64}" srcOrd="1" destOrd="0" presId="urn:microsoft.com/office/officeart/2005/8/layout/hierarchy1"/>
    <dgm:cxn modelId="{4D5A7AA0-A26C-4870-BFD7-0DDCE63FFC18}" type="presParOf" srcId="{C557F620-1CE4-4E97-A04C-D14B7110EBDB}" destId="{BFAC4273-3C9A-4CF7-B0A9-B153175E0FEE}" srcOrd="2" destOrd="0" presId="urn:microsoft.com/office/officeart/2005/8/layout/hierarchy1"/>
    <dgm:cxn modelId="{9816953A-FE44-4AE9-A9D6-F0F11B4E3DED}" type="presParOf" srcId="{C557F620-1CE4-4E97-A04C-D14B7110EBDB}" destId="{FF7EE000-0D72-423E-9FF0-057E748568E3}" srcOrd="3" destOrd="0" presId="urn:microsoft.com/office/officeart/2005/8/layout/hierarchy1"/>
    <dgm:cxn modelId="{1A0E3937-D0C9-4EF4-AC14-8B2491F24759}" type="presParOf" srcId="{FF7EE000-0D72-423E-9FF0-057E748568E3}" destId="{CD1022D6-AE1F-49D5-8B9C-49F84EA1BF0C}" srcOrd="0" destOrd="0" presId="urn:microsoft.com/office/officeart/2005/8/layout/hierarchy1"/>
    <dgm:cxn modelId="{73836547-A8F7-4DEC-B96E-F77089FE7D75}" type="presParOf" srcId="{CD1022D6-AE1F-49D5-8B9C-49F84EA1BF0C}" destId="{BFC4C424-E54C-44A1-861B-ABAD520ED834}" srcOrd="0" destOrd="0" presId="urn:microsoft.com/office/officeart/2005/8/layout/hierarchy1"/>
    <dgm:cxn modelId="{BF26877B-605E-4D43-AA39-40273DBA6C74}" type="presParOf" srcId="{CD1022D6-AE1F-49D5-8B9C-49F84EA1BF0C}" destId="{7AB9DA62-BB5C-48CB-8788-A995F2ED8804}" srcOrd="1" destOrd="0" presId="urn:microsoft.com/office/officeart/2005/8/layout/hierarchy1"/>
    <dgm:cxn modelId="{E1221624-5B83-4B88-A88E-773B8EB3EAC1}" type="presParOf" srcId="{FF7EE000-0D72-423E-9FF0-057E748568E3}" destId="{32AD0006-2C57-4D09-9DE5-EC33DD3B9B7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179E7E-52CE-43B0-BD82-9518E580428E}">
      <dsp:nvSpPr>
        <dsp:cNvPr id="0" name=""/>
        <dsp:cNvSpPr/>
      </dsp:nvSpPr>
      <dsp:spPr>
        <a:xfrm rot="5400000">
          <a:off x="5306625" y="-2270350"/>
          <a:ext cx="57900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zh-TW" altLang="en-US" sz="1600" kern="1200" dirty="0">
              <a:latin typeface="微軟正黑體" panose="020B0604030504040204" pitchFamily="34" charset="-120"/>
              <a:ea typeface="微軟正黑體" panose="020B0604030504040204" pitchFamily="34" charset="-120"/>
            </a:rPr>
            <a:t>採購金額級距</a:t>
          </a:r>
        </a:p>
        <a:p>
          <a:pPr marL="171450" lvl="1" indent="-171450" algn="l" defTabSz="711200" rtl="0">
            <a:lnSpc>
              <a:spcPct val="90000"/>
            </a:lnSpc>
            <a:spcBef>
              <a:spcPct val="0"/>
            </a:spcBef>
            <a:spcAft>
              <a:spcPct val="15000"/>
            </a:spcAft>
            <a:buChar char="•"/>
          </a:pPr>
          <a:r>
            <a:rPr lang="zh-TW" altLang="en-US" sz="1600" kern="1200">
              <a:latin typeface="微軟正黑體" panose="020B0604030504040204" pitchFamily="34" charset="-120"/>
              <a:ea typeface="微軟正黑體" panose="020B0604030504040204" pitchFamily="34" charset="-120"/>
            </a:rPr>
            <a:t>採購標的</a:t>
          </a:r>
        </a:p>
      </dsp:txBody>
      <dsp:txXfrm rot="-5400000">
        <a:off x="2962656" y="101884"/>
        <a:ext cx="5238679" cy="522475"/>
      </dsp:txXfrm>
    </dsp:sp>
    <dsp:sp modelId="{3225F9A7-324A-4368-8266-204E310E83F9}">
      <dsp:nvSpPr>
        <dsp:cNvPr id="0" name=""/>
        <dsp:cNvSpPr/>
      </dsp:nvSpPr>
      <dsp:spPr>
        <a:xfrm>
          <a:off x="0" y="1243"/>
          <a:ext cx="2962656" cy="7237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zh-TW" sz="2700" kern="1200" dirty="0">
              <a:latin typeface="微軟正黑體" panose="020B0604030504040204" pitchFamily="34" charset="-120"/>
              <a:ea typeface="微軟正黑體" panose="020B0604030504040204" pitchFamily="34" charset="-120"/>
            </a:rPr>
            <a:t>基本概念</a:t>
          </a:r>
        </a:p>
      </dsp:txBody>
      <dsp:txXfrm>
        <a:off x="35331" y="36574"/>
        <a:ext cx="2891994" cy="653094"/>
      </dsp:txXfrm>
    </dsp:sp>
    <dsp:sp modelId="{2C58F7FC-3CDC-4FF0-B059-C9731BB28FD4}">
      <dsp:nvSpPr>
        <dsp:cNvPr id="0" name=""/>
        <dsp:cNvSpPr/>
      </dsp:nvSpPr>
      <dsp:spPr>
        <a:xfrm rot="5400000">
          <a:off x="5306625" y="-1510406"/>
          <a:ext cx="57900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zh-TW" altLang="en-US" sz="1600" kern="1200">
              <a:latin typeface="微軟正黑體" panose="020B0604030504040204" pitchFamily="34" charset="-120"/>
              <a:ea typeface="微軟正黑體" panose="020B0604030504040204" pitchFamily="34" charset="-120"/>
            </a:rPr>
            <a:t>辦理採購與招標方式</a:t>
          </a:r>
        </a:p>
        <a:p>
          <a:pPr marL="171450" lvl="1" indent="-171450" algn="l" defTabSz="711200" rtl="0">
            <a:lnSpc>
              <a:spcPct val="90000"/>
            </a:lnSpc>
            <a:spcBef>
              <a:spcPct val="0"/>
            </a:spcBef>
            <a:spcAft>
              <a:spcPct val="15000"/>
            </a:spcAft>
            <a:buChar char="•"/>
          </a:pPr>
          <a:r>
            <a:rPr lang="zh-TW" altLang="en-US" sz="1600" kern="1200" dirty="0">
              <a:latin typeface="微軟正黑體" panose="020B0604030504040204" pitchFamily="34" charset="-120"/>
              <a:ea typeface="微軟正黑體" panose="020B0604030504040204" pitchFamily="34" charset="-120"/>
            </a:rPr>
            <a:t>決標原則</a:t>
          </a:r>
        </a:p>
      </dsp:txBody>
      <dsp:txXfrm rot="-5400000">
        <a:off x="2962656" y="861828"/>
        <a:ext cx="5238679" cy="522475"/>
      </dsp:txXfrm>
    </dsp:sp>
    <dsp:sp modelId="{A791B42A-86CA-4E9D-BA3C-74F19DF955AB}">
      <dsp:nvSpPr>
        <dsp:cNvPr id="0" name=""/>
        <dsp:cNvSpPr/>
      </dsp:nvSpPr>
      <dsp:spPr>
        <a:xfrm>
          <a:off x="0" y="761187"/>
          <a:ext cx="2962656" cy="7237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zh-TW" sz="2700" kern="1200">
              <a:latin typeface="微軟正黑體" panose="020B0604030504040204" pitchFamily="34" charset="-120"/>
              <a:ea typeface="微軟正黑體" panose="020B0604030504040204" pitchFamily="34" charset="-120"/>
            </a:rPr>
            <a:t>採購方式</a:t>
          </a:r>
        </a:p>
      </dsp:txBody>
      <dsp:txXfrm>
        <a:off x="35331" y="796518"/>
        <a:ext cx="2891994" cy="653094"/>
      </dsp:txXfrm>
    </dsp:sp>
    <dsp:sp modelId="{96C35CE8-FC53-47F8-8C57-B5E7229323F0}">
      <dsp:nvSpPr>
        <dsp:cNvPr id="0" name=""/>
        <dsp:cNvSpPr/>
      </dsp:nvSpPr>
      <dsp:spPr>
        <a:xfrm rot="5400000">
          <a:off x="5306625" y="-750462"/>
          <a:ext cx="57900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zh-TW" altLang="en-US" sz="1600" kern="1200">
              <a:latin typeface="微軟正黑體" panose="020B0604030504040204" pitchFamily="34" charset="-120"/>
              <a:ea typeface="微軟正黑體" panose="020B0604030504040204" pitchFamily="34" charset="-120"/>
            </a:rPr>
            <a:t>申請階段注意事項</a:t>
          </a:r>
        </a:p>
      </dsp:txBody>
      <dsp:txXfrm rot="-5400000">
        <a:off x="2962656" y="1621772"/>
        <a:ext cx="5238679" cy="522475"/>
      </dsp:txXfrm>
    </dsp:sp>
    <dsp:sp modelId="{C237FBF2-7854-49FA-AA5F-0392A54ED625}">
      <dsp:nvSpPr>
        <dsp:cNvPr id="0" name=""/>
        <dsp:cNvSpPr/>
      </dsp:nvSpPr>
      <dsp:spPr>
        <a:xfrm>
          <a:off x="0" y="1521131"/>
          <a:ext cx="2962656" cy="7237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zh-TW" sz="2700" kern="1200">
              <a:latin typeface="微軟正黑體" panose="020B0604030504040204" pitchFamily="34" charset="-120"/>
              <a:ea typeface="微軟正黑體" panose="020B0604030504040204" pitchFamily="34" charset="-120"/>
            </a:rPr>
            <a:t>採購申請</a:t>
          </a:r>
        </a:p>
      </dsp:txBody>
      <dsp:txXfrm>
        <a:off x="35331" y="1556462"/>
        <a:ext cx="2891994" cy="653094"/>
      </dsp:txXfrm>
    </dsp:sp>
    <dsp:sp modelId="{C711FB77-599E-4CE7-806F-B3F63F12EC28}">
      <dsp:nvSpPr>
        <dsp:cNvPr id="0" name=""/>
        <dsp:cNvSpPr/>
      </dsp:nvSpPr>
      <dsp:spPr>
        <a:xfrm rot="5400000">
          <a:off x="5306625" y="9481"/>
          <a:ext cx="57900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zh-TW" altLang="en-US" sz="1600" kern="1200">
              <a:latin typeface="微軟正黑體" panose="020B0604030504040204" pitchFamily="34" charset="-120"/>
              <a:ea typeface="微軟正黑體" panose="020B0604030504040204" pitchFamily="34" charset="-120"/>
            </a:rPr>
            <a:t>投開標階段注意事項</a:t>
          </a:r>
        </a:p>
      </dsp:txBody>
      <dsp:txXfrm rot="-5400000">
        <a:off x="2962656" y="2381716"/>
        <a:ext cx="5238679" cy="522475"/>
      </dsp:txXfrm>
    </dsp:sp>
    <dsp:sp modelId="{003D1D1C-24D7-4A69-971C-EA2DFFD401E5}">
      <dsp:nvSpPr>
        <dsp:cNvPr id="0" name=""/>
        <dsp:cNvSpPr/>
      </dsp:nvSpPr>
      <dsp:spPr>
        <a:xfrm>
          <a:off x="0" y="2281075"/>
          <a:ext cx="2962656" cy="7237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zh-TW" sz="2700" kern="1200">
              <a:latin typeface="微軟正黑體" panose="020B0604030504040204" pitchFamily="34" charset="-120"/>
              <a:ea typeface="微軟正黑體" panose="020B0604030504040204" pitchFamily="34" charset="-120"/>
            </a:rPr>
            <a:t>投開標作業</a:t>
          </a:r>
        </a:p>
      </dsp:txBody>
      <dsp:txXfrm>
        <a:off x="35331" y="2316406"/>
        <a:ext cx="2891994" cy="653094"/>
      </dsp:txXfrm>
    </dsp:sp>
    <dsp:sp modelId="{974FC1EF-2105-4736-AE12-22A20FAE776D}">
      <dsp:nvSpPr>
        <dsp:cNvPr id="0" name=""/>
        <dsp:cNvSpPr/>
      </dsp:nvSpPr>
      <dsp:spPr>
        <a:xfrm rot="5400000">
          <a:off x="5306625" y="769425"/>
          <a:ext cx="57900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zh-TW" altLang="en-US" sz="1600" kern="1200">
              <a:latin typeface="微軟正黑體" panose="020B0604030504040204" pitchFamily="34" charset="-120"/>
              <a:ea typeface="微軟正黑體" panose="020B0604030504040204" pitchFamily="34" charset="-120"/>
            </a:rPr>
            <a:t>履約管理注意事項</a:t>
          </a:r>
        </a:p>
      </dsp:txBody>
      <dsp:txXfrm rot="-5400000">
        <a:off x="2962656" y="3141660"/>
        <a:ext cx="5238679" cy="522475"/>
      </dsp:txXfrm>
    </dsp:sp>
    <dsp:sp modelId="{1271C6AC-A85A-467C-BF3B-863D8736D358}">
      <dsp:nvSpPr>
        <dsp:cNvPr id="0" name=""/>
        <dsp:cNvSpPr/>
      </dsp:nvSpPr>
      <dsp:spPr>
        <a:xfrm>
          <a:off x="0" y="3041019"/>
          <a:ext cx="2962656" cy="7237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zh-TW" sz="2700" kern="1200">
              <a:latin typeface="微軟正黑體" panose="020B0604030504040204" pitchFamily="34" charset="-120"/>
              <a:ea typeface="微軟正黑體" panose="020B0604030504040204" pitchFamily="34" charset="-120"/>
            </a:rPr>
            <a:t>履約管理</a:t>
          </a:r>
        </a:p>
      </dsp:txBody>
      <dsp:txXfrm>
        <a:off x="35331" y="3076350"/>
        <a:ext cx="2891994" cy="653094"/>
      </dsp:txXfrm>
    </dsp:sp>
    <dsp:sp modelId="{2536BEE2-A89E-42A2-8A39-251D7E7CD458}">
      <dsp:nvSpPr>
        <dsp:cNvPr id="0" name=""/>
        <dsp:cNvSpPr/>
      </dsp:nvSpPr>
      <dsp:spPr>
        <a:xfrm rot="5400000">
          <a:off x="5306625" y="1529369"/>
          <a:ext cx="57900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zh-TW" altLang="en-US" sz="1600" kern="1200" dirty="0">
              <a:latin typeface="微軟正黑體" panose="020B0604030504040204" pitchFamily="34" charset="-120"/>
              <a:ea typeface="微軟正黑體" panose="020B0604030504040204" pitchFamily="34" charset="-120"/>
            </a:rPr>
            <a:t>驗收階段注意事項</a:t>
          </a:r>
        </a:p>
      </dsp:txBody>
      <dsp:txXfrm rot="-5400000">
        <a:off x="2962656" y="3901604"/>
        <a:ext cx="5238679" cy="522475"/>
      </dsp:txXfrm>
    </dsp:sp>
    <dsp:sp modelId="{75A7BEC3-5292-4850-81A5-EA16309ABF0A}">
      <dsp:nvSpPr>
        <dsp:cNvPr id="0" name=""/>
        <dsp:cNvSpPr/>
      </dsp:nvSpPr>
      <dsp:spPr>
        <a:xfrm>
          <a:off x="0" y="3800963"/>
          <a:ext cx="2962656" cy="7237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zh-TW" sz="2700" kern="1200">
              <a:latin typeface="微軟正黑體" panose="020B0604030504040204" pitchFamily="34" charset="-120"/>
              <a:ea typeface="微軟正黑體" panose="020B0604030504040204" pitchFamily="34" charset="-120"/>
            </a:rPr>
            <a:t>驗收作業</a:t>
          </a:r>
        </a:p>
      </dsp:txBody>
      <dsp:txXfrm>
        <a:off x="35331" y="3836294"/>
        <a:ext cx="2891994" cy="653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C4273-3C9A-4CF7-B0A9-B153175E0FEE}">
      <dsp:nvSpPr>
        <dsp:cNvPr id="0" name=""/>
        <dsp:cNvSpPr/>
      </dsp:nvSpPr>
      <dsp:spPr>
        <a:xfrm>
          <a:off x="5084229" y="2724914"/>
          <a:ext cx="1066372" cy="507496"/>
        </a:xfrm>
        <a:custGeom>
          <a:avLst/>
          <a:gdLst/>
          <a:ahLst/>
          <a:cxnLst/>
          <a:rect l="0" t="0" r="0" b="0"/>
          <a:pathLst>
            <a:path>
              <a:moveTo>
                <a:pt x="0" y="0"/>
              </a:moveTo>
              <a:lnTo>
                <a:pt x="0" y="345843"/>
              </a:lnTo>
              <a:lnTo>
                <a:pt x="1066372" y="345843"/>
              </a:lnTo>
              <a:lnTo>
                <a:pt x="1066372" y="507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084319-8D30-4F63-9FE6-17658B10D219}">
      <dsp:nvSpPr>
        <dsp:cNvPr id="0" name=""/>
        <dsp:cNvSpPr/>
      </dsp:nvSpPr>
      <dsp:spPr>
        <a:xfrm>
          <a:off x="4017857" y="2724914"/>
          <a:ext cx="1066372" cy="507496"/>
        </a:xfrm>
        <a:custGeom>
          <a:avLst/>
          <a:gdLst/>
          <a:ahLst/>
          <a:cxnLst/>
          <a:rect l="0" t="0" r="0" b="0"/>
          <a:pathLst>
            <a:path>
              <a:moveTo>
                <a:pt x="1066372" y="0"/>
              </a:moveTo>
              <a:lnTo>
                <a:pt x="1066372" y="345843"/>
              </a:lnTo>
              <a:lnTo>
                <a:pt x="0" y="345843"/>
              </a:lnTo>
              <a:lnTo>
                <a:pt x="0" y="507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44DAA-6524-4A0A-A3E7-D470968F5BAE}">
      <dsp:nvSpPr>
        <dsp:cNvPr id="0" name=""/>
        <dsp:cNvSpPr/>
      </dsp:nvSpPr>
      <dsp:spPr>
        <a:xfrm>
          <a:off x="3484671" y="1109360"/>
          <a:ext cx="1599558" cy="507496"/>
        </a:xfrm>
        <a:custGeom>
          <a:avLst/>
          <a:gdLst/>
          <a:ahLst/>
          <a:cxnLst/>
          <a:rect l="0" t="0" r="0" b="0"/>
          <a:pathLst>
            <a:path>
              <a:moveTo>
                <a:pt x="0" y="0"/>
              </a:moveTo>
              <a:lnTo>
                <a:pt x="0" y="345843"/>
              </a:lnTo>
              <a:lnTo>
                <a:pt x="1599558" y="345843"/>
              </a:lnTo>
              <a:lnTo>
                <a:pt x="1599558" y="5074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186CA9-2CC3-428E-AE6C-067B1E98B1E2}">
      <dsp:nvSpPr>
        <dsp:cNvPr id="0" name=""/>
        <dsp:cNvSpPr/>
      </dsp:nvSpPr>
      <dsp:spPr>
        <a:xfrm>
          <a:off x="1839392" y="2724914"/>
          <a:ext cx="91440" cy="507496"/>
        </a:xfrm>
        <a:custGeom>
          <a:avLst/>
          <a:gdLst/>
          <a:ahLst/>
          <a:cxnLst/>
          <a:rect l="0" t="0" r="0" b="0"/>
          <a:pathLst>
            <a:path>
              <a:moveTo>
                <a:pt x="45720" y="0"/>
              </a:moveTo>
              <a:lnTo>
                <a:pt x="45720" y="507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8578BD-B3AE-499A-B65C-C96768D36FB2}">
      <dsp:nvSpPr>
        <dsp:cNvPr id="0" name=""/>
        <dsp:cNvSpPr/>
      </dsp:nvSpPr>
      <dsp:spPr>
        <a:xfrm>
          <a:off x="1885112" y="1109360"/>
          <a:ext cx="1599558" cy="507496"/>
        </a:xfrm>
        <a:custGeom>
          <a:avLst/>
          <a:gdLst/>
          <a:ahLst/>
          <a:cxnLst/>
          <a:rect l="0" t="0" r="0" b="0"/>
          <a:pathLst>
            <a:path>
              <a:moveTo>
                <a:pt x="1599558" y="0"/>
              </a:moveTo>
              <a:lnTo>
                <a:pt x="1599558" y="345843"/>
              </a:lnTo>
              <a:lnTo>
                <a:pt x="0" y="345843"/>
              </a:lnTo>
              <a:lnTo>
                <a:pt x="0" y="5074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6C1A94-42D8-414F-BA2A-F1F2983D812B}">
      <dsp:nvSpPr>
        <dsp:cNvPr id="0" name=""/>
        <dsp:cNvSpPr/>
      </dsp:nvSpPr>
      <dsp:spPr>
        <a:xfrm>
          <a:off x="2612184" y="1303"/>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159F89-A29F-463F-AC2E-8ED511A403A7}">
      <dsp:nvSpPr>
        <dsp:cNvPr id="0" name=""/>
        <dsp:cNvSpPr/>
      </dsp:nvSpPr>
      <dsp:spPr>
        <a:xfrm>
          <a:off x="2806070" y="185494"/>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zh-TW" altLang="en-US" sz="1300" kern="1200" dirty="0">
              <a:latin typeface="標楷體" panose="03000509000000000000" pitchFamily="65" charset="-120"/>
              <a:ea typeface="標楷體" panose="03000509000000000000" pitchFamily="65" charset="-120"/>
            </a:rPr>
            <a:t>辦理採購</a:t>
          </a:r>
        </a:p>
      </dsp:txBody>
      <dsp:txXfrm>
        <a:off x="2838524" y="217948"/>
        <a:ext cx="1680064" cy="1043149"/>
      </dsp:txXfrm>
    </dsp:sp>
    <dsp:sp modelId="{24C4F864-41FF-4FB0-8AB6-C40E3C031547}">
      <dsp:nvSpPr>
        <dsp:cNvPr id="0" name=""/>
        <dsp:cNvSpPr/>
      </dsp:nvSpPr>
      <dsp:spPr>
        <a:xfrm>
          <a:off x="1012626" y="1616856"/>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8A2ECC-1CA0-40D6-85AD-C040E5D5ABE2}">
      <dsp:nvSpPr>
        <dsp:cNvPr id="0" name=""/>
        <dsp:cNvSpPr/>
      </dsp:nvSpPr>
      <dsp:spPr>
        <a:xfrm>
          <a:off x="1206512" y="1801048"/>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zh-TW" altLang="en-US" sz="1300" b="1" kern="1200" dirty="0">
              <a:solidFill>
                <a:srgbClr val="FF0000"/>
              </a:solidFill>
              <a:latin typeface="標楷體" panose="03000509000000000000" pitchFamily="65" charset="-120"/>
              <a:ea typeface="標楷體" panose="03000509000000000000" pitchFamily="65" charset="-120"/>
            </a:rPr>
            <a:t>共同供應契約</a:t>
          </a:r>
        </a:p>
      </dsp:txBody>
      <dsp:txXfrm>
        <a:off x="1238966" y="1833502"/>
        <a:ext cx="1680064" cy="1043149"/>
      </dsp:txXfrm>
    </dsp:sp>
    <dsp:sp modelId="{9BD6495C-750C-4075-B8E7-777F0CD446FD}">
      <dsp:nvSpPr>
        <dsp:cNvPr id="0" name=""/>
        <dsp:cNvSpPr/>
      </dsp:nvSpPr>
      <dsp:spPr>
        <a:xfrm>
          <a:off x="1012626"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82FC40-F707-4BD0-82FA-0FE29EA772D5}">
      <dsp:nvSpPr>
        <dsp:cNvPr id="0" name=""/>
        <dsp:cNvSpPr/>
      </dsp:nvSpPr>
      <dsp:spPr>
        <a:xfrm>
          <a:off x="1206512"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zh-TW" altLang="en-US" sz="1300" kern="1200" dirty="0">
              <a:latin typeface="標楷體" panose="03000509000000000000" pitchFamily="65" charset="-120"/>
              <a:ea typeface="標楷體" panose="03000509000000000000" pitchFamily="65" charset="-120"/>
            </a:rPr>
            <a:t>單位自行申請及承辦</a:t>
          </a:r>
        </a:p>
      </dsp:txBody>
      <dsp:txXfrm>
        <a:off x="1238966" y="3449056"/>
        <a:ext cx="1680064" cy="1043149"/>
      </dsp:txXfrm>
    </dsp:sp>
    <dsp:sp modelId="{CFB7CE9B-B4A2-4DCD-BAE1-246AB3F0AEF1}">
      <dsp:nvSpPr>
        <dsp:cNvPr id="0" name=""/>
        <dsp:cNvSpPr/>
      </dsp:nvSpPr>
      <dsp:spPr>
        <a:xfrm>
          <a:off x="4211742" y="1616856"/>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C4CF2F-B767-4EBF-BD36-8B529F36C466}">
      <dsp:nvSpPr>
        <dsp:cNvPr id="0" name=""/>
        <dsp:cNvSpPr/>
      </dsp:nvSpPr>
      <dsp:spPr>
        <a:xfrm>
          <a:off x="4405628" y="1801048"/>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zh-TW" altLang="en-US" sz="1300" b="1" kern="1200" dirty="0">
              <a:solidFill>
                <a:srgbClr val="FF0000"/>
              </a:solidFill>
              <a:latin typeface="標楷體" panose="03000509000000000000" pitchFamily="65" charset="-120"/>
              <a:ea typeface="標楷體" panose="03000509000000000000" pitchFamily="65" charset="-120"/>
            </a:rPr>
            <a:t>一般採購</a:t>
          </a:r>
        </a:p>
      </dsp:txBody>
      <dsp:txXfrm>
        <a:off x="4438082" y="1833502"/>
        <a:ext cx="1680064" cy="1043149"/>
      </dsp:txXfrm>
    </dsp:sp>
    <dsp:sp modelId="{4D845ADD-8BB2-4FEC-A56D-0E638009FD46}">
      <dsp:nvSpPr>
        <dsp:cNvPr id="0" name=""/>
        <dsp:cNvSpPr/>
      </dsp:nvSpPr>
      <dsp:spPr>
        <a:xfrm>
          <a:off x="3145370"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C7BD39-559B-4D41-B09C-4E46D2358649}">
      <dsp:nvSpPr>
        <dsp:cNvPr id="0" name=""/>
        <dsp:cNvSpPr/>
      </dsp:nvSpPr>
      <dsp:spPr>
        <a:xfrm>
          <a:off x="3339256"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zh-TW" altLang="en-US" sz="1300" kern="1200" dirty="0">
              <a:latin typeface="標楷體" panose="03000509000000000000" pitchFamily="65" charset="-120"/>
              <a:ea typeface="標楷體" panose="03000509000000000000" pitchFamily="65" charset="-120"/>
            </a:rPr>
            <a:t>小額採購</a:t>
          </a:r>
          <a:endParaRPr lang="en-US" altLang="zh-TW" sz="1300" kern="1200" dirty="0">
            <a:latin typeface="標楷體" panose="03000509000000000000" pitchFamily="65" charset="-120"/>
            <a:ea typeface="標楷體" panose="03000509000000000000" pitchFamily="65" charset="-120"/>
          </a:endParaRPr>
        </a:p>
        <a:p>
          <a:pPr marL="0" lvl="0" indent="0" algn="ctr" defTabSz="577850">
            <a:lnSpc>
              <a:spcPct val="90000"/>
            </a:lnSpc>
            <a:spcBef>
              <a:spcPct val="0"/>
            </a:spcBef>
            <a:spcAft>
              <a:spcPct val="35000"/>
            </a:spcAft>
            <a:buNone/>
          </a:pPr>
          <a:r>
            <a:rPr lang="en-US" altLang="zh-TW" sz="1300" kern="1200" dirty="0">
              <a:latin typeface="標楷體" panose="03000509000000000000" pitchFamily="65" charset="-120"/>
              <a:ea typeface="標楷體" panose="03000509000000000000" pitchFamily="65" charset="-120"/>
            </a:rPr>
            <a:t>(15</a:t>
          </a:r>
          <a:r>
            <a:rPr lang="zh-TW" altLang="en-US" sz="1300" kern="1200" dirty="0">
              <a:latin typeface="標楷體" panose="03000509000000000000" pitchFamily="65" charset="-120"/>
              <a:ea typeface="標楷體" panose="03000509000000000000" pitchFamily="65" charset="-120"/>
            </a:rPr>
            <a:t>萬元以下</a:t>
          </a:r>
          <a:r>
            <a:rPr lang="en-US" altLang="zh-TW" sz="1300" kern="1200" dirty="0">
              <a:latin typeface="標楷體" panose="03000509000000000000" pitchFamily="65" charset="-120"/>
              <a:ea typeface="標楷體" panose="03000509000000000000" pitchFamily="65" charset="-120"/>
            </a:rPr>
            <a:t>)</a:t>
          </a:r>
        </a:p>
        <a:p>
          <a:pPr marL="0" lvl="0" indent="0" algn="ctr" defTabSz="577850">
            <a:lnSpc>
              <a:spcPct val="90000"/>
            </a:lnSpc>
            <a:spcBef>
              <a:spcPct val="0"/>
            </a:spcBef>
            <a:spcAft>
              <a:spcPct val="35000"/>
            </a:spcAft>
            <a:buNone/>
          </a:pPr>
          <a:r>
            <a:rPr lang="zh-TW" altLang="en-US" sz="1300" kern="1200" dirty="0">
              <a:latin typeface="標楷體" panose="03000509000000000000" pitchFamily="65" charset="-120"/>
              <a:ea typeface="標楷體" panose="03000509000000000000" pitchFamily="65" charset="-120"/>
            </a:rPr>
            <a:t>單位自行申請及承辦</a:t>
          </a:r>
          <a:endParaRPr lang="en-US" altLang="zh-TW" sz="1300" kern="1200" dirty="0">
            <a:latin typeface="標楷體" panose="03000509000000000000" pitchFamily="65" charset="-120"/>
            <a:ea typeface="標楷體" panose="03000509000000000000" pitchFamily="65" charset="-120"/>
          </a:endParaRPr>
        </a:p>
      </dsp:txBody>
      <dsp:txXfrm>
        <a:off x="3371710" y="3449056"/>
        <a:ext cx="1680064" cy="1043149"/>
      </dsp:txXfrm>
    </dsp:sp>
    <dsp:sp modelId="{BFC4C424-E54C-44A1-861B-ABAD520ED834}">
      <dsp:nvSpPr>
        <dsp:cNvPr id="0" name=""/>
        <dsp:cNvSpPr/>
      </dsp:nvSpPr>
      <dsp:spPr>
        <a:xfrm>
          <a:off x="5278115"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B9DA62-BB5C-48CB-8788-A995F2ED8804}">
      <dsp:nvSpPr>
        <dsp:cNvPr id="0" name=""/>
        <dsp:cNvSpPr/>
      </dsp:nvSpPr>
      <dsp:spPr>
        <a:xfrm>
          <a:off x="5472000"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zh-TW" altLang="en-US" sz="1300" b="1" kern="1200" dirty="0">
              <a:solidFill>
                <a:srgbClr val="0000FF"/>
              </a:solidFill>
              <a:latin typeface="標楷體" panose="03000509000000000000" pitchFamily="65" charset="-120"/>
              <a:ea typeface="標楷體" panose="03000509000000000000" pitchFamily="65" charset="-120"/>
            </a:rPr>
            <a:t>招標採購</a:t>
          </a:r>
          <a:endParaRPr lang="en-US" altLang="zh-TW" sz="1300" b="1" kern="1200" dirty="0">
            <a:solidFill>
              <a:srgbClr val="0000FF"/>
            </a:solidFill>
            <a:latin typeface="標楷體" panose="03000509000000000000" pitchFamily="65" charset="-120"/>
            <a:ea typeface="標楷體" panose="03000509000000000000" pitchFamily="65" charset="-120"/>
          </a:endParaRPr>
        </a:p>
        <a:p>
          <a:pPr marL="0" lvl="0" indent="0" algn="ctr" defTabSz="577850">
            <a:lnSpc>
              <a:spcPct val="90000"/>
            </a:lnSpc>
            <a:spcBef>
              <a:spcPct val="0"/>
            </a:spcBef>
            <a:spcAft>
              <a:spcPct val="35000"/>
            </a:spcAft>
            <a:buNone/>
          </a:pPr>
          <a:r>
            <a:rPr lang="en-US" altLang="zh-TW" sz="1300" b="1" kern="1200" dirty="0">
              <a:solidFill>
                <a:srgbClr val="0000FF"/>
              </a:solidFill>
              <a:latin typeface="標楷體" panose="03000509000000000000" pitchFamily="65" charset="-120"/>
              <a:ea typeface="標楷體" panose="03000509000000000000" pitchFamily="65" charset="-120"/>
            </a:rPr>
            <a:t>(15</a:t>
          </a:r>
          <a:r>
            <a:rPr lang="zh-TW" altLang="en-US" sz="1300" b="1" kern="1200" dirty="0">
              <a:solidFill>
                <a:srgbClr val="0000FF"/>
              </a:solidFill>
              <a:latin typeface="標楷體" panose="03000509000000000000" pitchFamily="65" charset="-120"/>
              <a:ea typeface="標楷體" panose="03000509000000000000" pitchFamily="65" charset="-120"/>
            </a:rPr>
            <a:t>萬元以上</a:t>
          </a:r>
          <a:r>
            <a:rPr lang="en-US" altLang="zh-TW" sz="1300" b="1" kern="1200" dirty="0">
              <a:solidFill>
                <a:srgbClr val="0000FF"/>
              </a:solidFill>
              <a:latin typeface="標楷體" panose="03000509000000000000" pitchFamily="65" charset="-120"/>
              <a:ea typeface="標楷體" panose="03000509000000000000" pitchFamily="65" charset="-120"/>
            </a:rPr>
            <a:t>)</a:t>
          </a:r>
        </a:p>
        <a:p>
          <a:pPr marL="0" lvl="0" indent="0" algn="ctr" defTabSz="577850">
            <a:lnSpc>
              <a:spcPct val="90000"/>
            </a:lnSpc>
            <a:spcBef>
              <a:spcPct val="0"/>
            </a:spcBef>
            <a:spcAft>
              <a:spcPct val="35000"/>
            </a:spcAft>
            <a:buNone/>
          </a:pPr>
          <a:r>
            <a:rPr lang="zh-TW" altLang="en-US" sz="1300" b="1" kern="1200" dirty="0">
              <a:solidFill>
                <a:srgbClr val="0000FF"/>
              </a:solidFill>
              <a:latin typeface="標楷體" panose="03000509000000000000" pitchFamily="65" charset="-120"/>
              <a:ea typeface="標楷體" panose="03000509000000000000" pitchFamily="65" charset="-120"/>
            </a:rPr>
            <a:t>總務處承辦</a:t>
          </a:r>
        </a:p>
      </dsp:txBody>
      <dsp:txXfrm>
        <a:off x="5504454" y="3449056"/>
        <a:ext cx="1680064" cy="104314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769B3A61-720C-4EA7-ADE0-3A49777EA9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39FA64B9-53FA-4BC1-BC05-3DB6E76FDC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3E4EC7-FB47-4F5E-9881-247496DF71A5}" type="datetimeFigureOut">
              <a:rPr lang="zh-TW" altLang="en-US" smtClean="0"/>
              <a:t>2024/7/23</a:t>
            </a:fld>
            <a:endParaRPr lang="zh-TW" altLang="en-US"/>
          </a:p>
        </p:txBody>
      </p:sp>
      <p:sp>
        <p:nvSpPr>
          <p:cNvPr id="4" name="頁尾版面配置區 3">
            <a:extLst>
              <a:ext uri="{FF2B5EF4-FFF2-40B4-BE49-F238E27FC236}">
                <a16:creationId xmlns:a16="http://schemas.microsoft.com/office/drawing/2014/main" id="{F2BBF6BB-009E-433E-A795-0DCD657F7EF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9325048D-7C65-4139-9E15-44EF39113C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667B60-5E87-44C0-B1DC-90BE2E8439BF}" type="slidenum">
              <a:rPr lang="zh-TW" altLang="en-US" smtClean="0"/>
              <a:t>‹#›</a:t>
            </a:fld>
            <a:endParaRPr lang="zh-TW" altLang="en-US"/>
          </a:p>
        </p:txBody>
      </p:sp>
    </p:spTree>
    <p:extLst>
      <p:ext uri="{BB962C8B-B14F-4D97-AF65-F5344CB8AC3E}">
        <p14:creationId xmlns:p14="http://schemas.microsoft.com/office/powerpoint/2010/main" val="3090376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6A7B7-247B-4140-B32E-80B5F49902AB}" type="datetimeFigureOut">
              <a:rPr lang="zh-TW" altLang="en-US" smtClean="0"/>
              <a:t>2024/7/23</a:t>
            </a:fld>
            <a:endParaRPr lang="zh-TW" altLang="en-US"/>
          </a:p>
        </p:txBody>
      </p:sp>
      <p:sp>
        <p:nvSpPr>
          <p:cNvPr id="4" name="投影片影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33A04A-2E48-47D6-BEDA-B3BB1D205CBD}" type="slidenum">
              <a:rPr lang="zh-TW" altLang="en-US" smtClean="0"/>
              <a:t>‹#›</a:t>
            </a:fld>
            <a:endParaRPr lang="zh-TW" altLang="en-US"/>
          </a:p>
        </p:txBody>
      </p:sp>
    </p:spTree>
    <p:extLst>
      <p:ext uri="{BB962C8B-B14F-4D97-AF65-F5344CB8AC3E}">
        <p14:creationId xmlns:p14="http://schemas.microsoft.com/office/powerpoint/2010/main" val="1878106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投影片圖像版面配置區 1">
            <a:extLst>
              <a:ext uri="{FF2B5EF4-FFF2-40B4-BE49-F238E27FC236}">
                <a16:creationId xmlns:a16="http://schemas.microsoft.com/office/drawing/2014/main" id="{10B60B3D-C29C-4665-826D-311B853BB781}"/>
              </a:ext>
            </a:extLst>
          </p:cNvPr>
          <p:cNvSpPr>
            <a:spLocks noGrp="1" noRot="1" noChangeAspect="1" noTextEdit="1"/>
          </p:cNvSpPr>
          <p:nvPr>
            <p:ph type="sldImg"/>
          </p:nvPr>
        </p:nvSpPr>
        <p:spPr>
          <a:ln/>
        </p:spPr>
      </p:sp>
      <p:sp>
        <p:nvSpPr>
          <p:cNvPr id="119811" name="備忘稿版面配置區 2">
            <a:extLst>
              <a:ext uri="{FF2B5EF4-FFF2-40B4-BE49-F238E27FC236}">
                <a16:creationId xmlns:a16="http://schemas.microsoft.com/office/drawing/2014/main" id="{32F8E7E7-873F-4B23-A1ED-A0BEDC4EE7B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anose="020B0604020202020204" pitchFamily="34" charset="0"/>
            </a:endParaRPr>
          </a:p>
        </p:txBody>
      </p:sp>
      <p:sp>
        <p:nvSpPr>
          <p:cNvPr id="119812" name="投影片編號版面配置區 3">
            <a:extLst>
              <a:ext uri="{FF2B5EF4-FFF2-40B4-BE49-F238E27FC236}">
                <a16:creationId xmlns:a16="http://schemas.microsoft.com/office/drawing/2014/main" id="{C1C32A01-FDD2-4842-82F4-DEF419E531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新細明體" panose="02020500000000000000" pitchFamily="18" charset="-120"/>
              </a:defRPr>
            </a:lvl1pPr>
            <a:lvl2pPr marL="742950" indent="-285750">
              <a:spcBef>
                <a:spcPct val="30000"/>
              </a:spcBef>
              <a:defRPr kumimoji="1" sz="1200">
                <a:solidFill>
                  <a:schemeClr val="tx1"/>
                </a:solidFill>
                <a:latin typeface="Arial" panose="020B0604020202020204" pitchFamily="34" charset="0"/>
                <a:ea typeface="新細明體" panose="02020500000000000000" pitchFamily="18" charset="-120"/>
              </a:defRPr>
            </a:lvl2pPr>
            <a:lvl3pPr marL="1143000" indent="-228600">
              <a:spcBef>
                <a:spcPct val="30000"/>
              </a:spcBef>
              <a:defRPr kumimoji="1" sz="1200">
                <a:solidFill>
                  <a:schemeClr val="tx1"/>
                </a:solidFill>
                <a:latin typeface="Arial" panose="020B0604020202020204" pitchFamily="34" charset="0"/>
                <a:ea typeface="新細明體" panose="02020500000000000000" pitchFamily="18" charset="-120"/>
              </a:defRPr>
            </a:lvl3pPr>
            <a:lvl4pPr marL="1600200" indent="-228600">
              <a:spcBef>
                <a:spcPct val="30000"/>
              </a:spcBef>
              <a:defRPr kumimoji="1" sz="1200">
                <a:solidFill>
                  <a:schemeClr val="tx1"/>
                </a:solidFill>
                <a:latin typeface="Arial" panose="020B0604020202020204" pitchFamily="34" charset="0"/>
                <a:ea typeface="新細明體" panose="02020500000000000000" pitchFamily="18" charset="-120"/>
              </a:defRPr>
            </a:lvl4pPr>
            <a:lvl5pPr marL="2057400" indent="-228600">
              <a:spcBef>
                <a:spcPct val="30000"/>
              </a:spcBef>
              <a:defRPr kumimoji="1" sz="12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新細明體" panose="02020500000000000000" pitchFamily="18" charset="-120"/>
              </a:defRPr>
            </a:lvl9pPr>
          </a:lstStyle>
          <a:p>
            <a:pPr defTabSz="914400">
              <a:spcBef>
                <a:spcPct val="0"/>
              </a:spcBef>
            </a:pPr>
            <a:fld id="{5AA3F6CF-1342-4247-BC18-21149252F6D0}" type="slidenum">
              <a:rPr lang="zh-TW" altLang="en-US" smtClean="0">
                <a:solidFill>
                  <a:srgbClr val="000000"/>
                </a:solidFill>
                <a:latin typeface="Calibri" panose="020F0502020204030204" pitchFamily="34" charset="0"/>
              </a:rPr>
              <a:pPr defTabSz="914400">
                <a:spcBef>
                  <a:spcPct val="0"/>
                </a:spcBef>
              </a:pPr>
              <a:t>3</a:t>
            </a:fld>
            <a:endParaRPr lang="zh-TW" altLang="en-US">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D33A04A-2E48-47D6-BEDA-B3BB1D205CBD}" type="slidenum">
              <a:rPr lang="zh-TW" altLang="en-US" smtClean="0"/>
              <a:t>13</a:t>
            </a:fld>
            <a:endParaRPr lang="zh-TW" altLang="en-US"/>
          </a:p>
        </p:txBody>
      </p:sp>
    </p:spTree>
    <p:extLst>
      <p:ext uri="{BB962C8B-B14F-4D97-AF65-F5344CB8AC3E}">
        <p14:creationId xmlns:p14="http://schemas.microsoft.com/office/powerpoint/2010/main" val="2468861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B29E69AA-6093-4935-A6C7-D464105D06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76" y="0"/>
            <a:ext cx="9103647" cy="6858000"/>
          </a:xfrm>
          <a:prstGeom prst="rect">
            <a:avLst/>
          </a:prstGeom>
        </p:spPr>
      </p:pic>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09F8A57-45B7-4CA0-BCE2-854F41E7C2B0}" type="datetimeFigureOut">
              <a:rPr lang="zh-TW" altLang="en-US" smtClean="0"/>
              <a:t>2024/7/23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BEDC8D0-E187-4214-AD4B-4EBE0301AF01}"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F8A57-45B7-4CA0-BCE2-854F41E7C2B0}" type="datetimeFigureOut">
              <a:rPr lang="zh-TW" altLang="en-US" smtClean="0"/>
              <a:t>2024/7/23</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DC8D0-E187-4214-AD4B-4EBE0301AF01}"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spp.org.tw/spp_laravel/public/product/cases/A31123711?page=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AECF4AC-CFB6-4743-B533-B4FA503476D0}"/>
              </a:ext>
            </a:extLst>
          </p:cNvPr>
          <p:cNvSpPr>
            <a:spLocks noGrp="1"/>
          </p:cNvSpPr>
          <p:nvPr>
            <p:ph type="title"/>
          </p:nvPr>
        </p:nvSpPr>
        <p:spPr/>
        <p:txBody>
          <a:bodyPr>
            <a:normAutofit fontScale="90000"/>
          </a:bodyPr>
          <a:lstStyle/>
          <a:p>
            <a:r>
              <a:rPr lang="en-US" altLang="zh-TW" dirty="0">
                <a:latin typeface="微軟正黑體" panose="020B0604030504040204" pitchFamily="34" charset="-120"/>
                <a:ea typeface="微軟正黑體" panose="020B0604030504040204" pitchFamily="34" charset="-120"/>
              </a:rPr>
              <a:t>113</a:t>
            </a:r>
            <a:r>
              <a:rPr lang="zh-TW" altLang="en-US" dirty="0">
                <a:latin typeface="微軟正黑體" panose="020B0604030504040204" pitchFamily="34" charset="-120"/>
                <a:ea typeface="微軟正黑體" panose="020B0604030504040204" pitchFamily="34" charset="-120"/>
              </a:rPr>
              <a:t>年採購暨財物管理作業說明會</a:t>
            </a:r>
          </a:p>
        </p:txBody>
      </p:sp>
      <p:graphicFrame>
        <p:nvGraphicFramePr>
          <p:cNvPr id="12" name="內容版面配置區 11">
            <a:extLst>
              <a:ext uri="{FF2B5EF4-FFF2-40B4-BE49-F238E27FC236}">
                <a16:creationId xmlns:a16="http://schemas.microsoft.com/office/drawing/2014/main" id="{A9FEE2E6-0ADD-4504-B52C-BB2795E3DBAA}"/>
              </a:ext>
            </a:extLst>
          </p:cNvPr>
          <p:cNvGraphicFramePr>
            <a:graphicFrameLocks noGrp="1"/>
          </p:cNvGraphicFramePr>
          <p:nvPr>
            <p:ph idx="1"/>
            <p:extLst>
              <p:ext uri="{D42A27DB-BD31-4B8C-83A1-F6EECF244321}">
                <p14:modId xmlns:p14="http://schemas.microsoft.com/office/powerpoint/2010/main" val="588665273"/>
              </p:ext>
            </p:extLst>
          </p:nvPr>
        </p:nvGraphicFramePr>
        <p:xfrm>
          <a:off x="719572" y="1196752"/>
          <a:ext cx="7967229" cy="4865175"/>
        </p:xfrm>
        <a:graphic>
          <a:graphicData uri="http://schemas.openxmlformats.org/drawingml/2006/table">
            <a:tbl>
              <a:tblPr firstRow="1" firstCol="1" bandRow="1">
                <a:tableStyleId>{5C22544A-7EE6-4342-B048-85BDC9FD1C3A}</a:tableStyleId>
              </a:tblPr>
              <a:tblGrid>
                <a:gridCol w="2254859">
                  <a:extLst>
                    <a:ext uri="{9D8B030D-6E8A-4147-A177-3AD203B41FA5}">
                      <a16:colId xmlns:a16="http://schemas.microsoft.com/office/drawing/2014/main" val="3549249223"/>
                    </a:ext>
                  </a:extLst>
                </a:gridCol>
                <a:gridCol w="3925328">
                  <a:extLst>
                    <a:ext uri="{9D8B030D-6E8A-4147-A177-3AD203B41FA5}">
                      <a16:colId xmlns:a16="http://schemas.microsoft.com/office/drawing/2014/main" val="1206776818"/>
                    </a:ext>
                  </a:extLst>
                </a:gridCol>
                <a:gridCol w="1787042">
                  <a:extLst>
                    <a:ext uri="{9D8B030D-6E8A-4147-A177-3AD203B41FA5}">
                      <a16:colId xmlns:a16="http://schemas.microsoft.com/office/drawing/2014/main" val="3772906830"/>
                    </a:ext>
                  </a:extLst>
                </a:gridCol>
              </a:tblGrid>
              <a:tr h="286503">
                <a:tc>
                  <a:txBody>
                    <a:bodyPr/>
                    <a:lstStyle/>
                    <a:p>
                      <a:pPr algn="ctr">
                        <a:lnSpc>
                          <a:spcPts val="2600"/>
                        </a:lnSpc>
                        <a:spcAft>
                          <a:spcPts val="0"/>
                        </a:spcAft>
                      </a:pPr>
                      <a:r>
                        <a:rPr lang="zh-TW" sz="1500" kern="100">
                          <a:effectLst/>
                        </a:rPr>
                        <a:t>時間</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1500" kern="100">
                          <a:effectLst/>
                        </a:rPr>
                        <a:t>內容</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1500" kern="100">
                          <a:effectLst/>
                        </a:rPr>
                        <a:t>講師</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extLst>
                  <a:ext uri="{0D108BD9-81ED-4DB2-BD59-A6C34878D82A}">
                    <a16:rowId xmlns:a16="http://schemas.microsoft.com/office/drawing/2014/main" val="1156662956"/>
                  </a:ext>
                </a:extLst>
              </a:tr>
              <a:tr h="403714">
                <a:tc>
                  <a:txBody>
                    <a:bodyPr/>
                    <a:lstStyle/>
                    <a:p>
                      <a:pPr>
                        <a:lnSpc>
                          <a:spcPts val="2600"/>
                        </a:lnSpc>
                        <a:spcAft>
                          <a:spcPts val="0"/>
                        </a:spcAft>
                      </a:pPr>
                      <a:r>
                        <a:rPr lang="en-US" sz="1600" kern="100">
                          <a:effectLst/>
                        </a:rPr>
                        <a:t>10</a:t>
                      </a:r>
                      <a:r>
                        <a:rPr lang="zh-TW" sz="1600" kern="100">
                          <a:effectLst/>
                        </a:rPr>
                        <a:t>：</a:t>
                      </a:r>
                      <a:r>
                        <a:rPr lang="en-US" sz="1600" kern="100">
                          <a:effectLst/>
                        </a:rPr>
                        <a:t>00-10</a:t>
                      </a:r>
                      <a:r>
                        <a:rPr lang="zh-TW" sz="1600" kern="100">
                          <a:effectLst/>
                        </a:rPr>
                        <a:t>：</a:t>
                      </a:r>
                      <a:r>
                        <a:rPr lang="en-US" sz="1600" kern="100">
                          <a:effectLst/>
                        </a:rPr>
                        <a:t>05</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主持人致詞</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總務長</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531741587"/>
                  </a:ext>
                </a:extLst>
              </a:tr>
              <a:tr h="837291">
                <a:tc>
                  <a:txBody>
                    <a:bodyPr/>
                    <a:lstStyle/>
                    <a:p>
                      <a:pPr>
                        <a:lnSpc>
                          <a:spcPts val="2600"/>
                        </a:lnSpc>
                        <a:spcAft>
                          <a:spcPts val="0"/>
                        </a:spcAft>
                      </a:pPr>
                      <a:r>
                        <a:rPr lang="en-US" sz="1600" kern="100" dirty="0">
                          <a:effectLst/>
                        </a:rPr>
                        <a:t>10</a:t>
                      </a:r>
                      <a:r>
                        <a:rPr lang="zh-TW" sz="1600" kern="100" dirty="0">
                          <a:effectLst/>
                        </a:rPr>
                        <a:t>：</a:t>
                      </a:r>
                      <a:r>
                        <a:rPr lang="en-US" sz="1600" kern="100" dirty="0">
                          <a:effectLst/>
                        </a:rPr>
                        <a:t>05-10</a:t>
                      </a:r>
                      <a:r>
                        <a:rPr lang="zh-TW" sz="1600" kern="100" dirty="0">
                          <a:effectLst/>
                        </a:rPr>
                        <a:t>：</a:t>
                      </a:r>
                      <a:r>
                        <a:rPr lang="en-US" sz="1600" kern="100" dirty="0">
                          <a:effectLst/>
                        </a:rPr>
                        <a:t>25</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說明本校採購標案有關職業安全衛生管理</a:t>
                      </a:r>
                      <a:r>
                        <a:rPr lang="en-US" sz="2000" kern="100" dirty="0">
                          <a:effectLst/>
                          <a:latin typeface="微軟正黑體" panose="020B0604030504040204" pitchFamily="34" charset="-120"/>
                          <a:ea typeface="微軟正黑體" panose="020B0604030504040204" pitchFamily="34" charset="-120"/>
                        </a:rPr>
                        <a:t>-</a:t>
                      </a:r>
                      <a:r>
                        <a:rPr lang="zh-TW" sz="2000" kern="100" dirty="0">
                          <a:effectLst/>
                          <a:latin typeface="微軟正黑體" panose="020B0604030504040204" pitchFamily="34" charset="-120"/>
                          <a:ea typeface="微軟正黑體" panose="020B0604030504040204" pitchFamily="34" charset="-120"/>
                        </a:rPr>
                        <a:t>管理單位注意事項</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環安衛中心</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974556117"/>
                  </a:ext>
                </a:extLst>
              </a:tr>
              <a:tr h="930262">
                <a:tc>
                  <a:txBody>
                    <a:bodyPr/>
                    <a:lstStyle/>
                    <a:p>
                      <a:pPr>
                        <a:lnSpc>
                          <a:spcPts val="2600"/>
                        </a:lnSpc>
                        <a:spcAft>
                          <a:spcPts val="0"/>
                        </a:spcAft>
                      </a:pPr>
                      <a:r>
                        <a:rPr lang="en-US" sz="1600" kern="100" dirty="0">
                          <a:effectLst/>
                        </a:rPr>
                        <a:t>10</a:t>
                      </a:r>
                      <a:r>
                        <a:rPr lang="zh-TW" sz="1600" kern="100" dirty="0">
                          <a:effectLst/>
                        </a:rPr>
                        <a:t>：</a:t>
                      </a:r>
                      <a:r>
                        <a:rPr lang="en-US" sz="1600" kern="100" dirty="0">
                          <a:effectLst/>
                        </a:rPr>
                        <a:t>25-10</a:t>
                      </a:r>
                      <a:r>
                        <a:rPr lang="zh-TW" sz="1600" kern="100" dirty="0">
                          <a:effectLst/>
                        </a:rPr>
                        <a:t>：</a:t>
                      </a:r>
                      <a:r>
                        <a:rPr lang="en-US" sz="1600" kern="100" dirty="0">
                          <a:effectLst/>
                        </a:rPr>
                        <a:t>45</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說明資訊服務採購及大陸資通訊產品相關注意事項</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計網中心</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2860595558"/>
                  </a:ext>
                </a:extLst>
              </a:tr>
              <a:tr h="412127">
                <a:tc>
                  <a:txBody>
                    <a:bodyPr/>
                    <a:lstStyle/>
                    <a:p>
                      <a:pPr>
                        <a:lnSpc>
                          <a:spcPts val="2600"/>
                        </a:lnSpc>
                        <a:spcAft>
                          <a:spcPts val="0"/>
                        </a:spcAft>
                      </a:pPr>
                      <a:r>
                        <a:rPr lang="en-US" sz="1600" kern="100">
                          <a:effectLst/>
                        </a:rPr>
                        <a:t>10</a:t>
                      </a:r>
                      <a:r>
                        <a:rPr lang="zh-TW" sz="1600" kern="100">
                          <a:effectLst/>
                        </a:rPr>
                        <a:t>：</a:t>
                      </a:r>
                      <a:r>
                        <a:rPr lang="en-US" sz="1600" kern="100">
                          <a:effectLst/>
                        </a:rPr>
                        <a:t>45-11</a:t>
                      </a:r>
                      <a:r>
                        <a:rPr lang="zh-TW" sz="1600" kern="100">
                          <a:effectLst/>
                        </a:rPr>
                        <a:t>：</a:t>
                      </a:r>
                      <a:r>
                        <a:rPr lang="en-US" sz="1600" kern="100">
                          <a:effectLst/>
                        </a:rPr>
                        <a:t>15</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說明採購作業及注意事項</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採購組</a:t>
                      </a:r>
                      <a:r>
                        <a:rPr lang="en-US" sz="2000" kern="100">
                          <a:effectLst/>
                          <a:latin typeface="微軟正黑體" panose="020B0604030504040204" pitchFamily="34" charset="-120"/>
                          <a:ea typeface="微軟正黑體" panose="020B0604030504040204" pitchFamily="34" charset="-120"/>
                        </a:rPr>
                        <a:t>-</a:t>
                      </a:r>
                      <a:r>
                        <a:rPr lang="zh-TW" sz="2000" kern="100">
                          <a:effectLst/>
                          <a:latin typeface="微軟正黑體" panose="020B0604030504040204" pitchFamily="34" charset="-120"/>
                          <a:ea typeface="微軟正黑體" panose="020B0604030504040204" pitchFamily="34" charset="-120"/>
                        </a:rPr>
                        <a:t>張哲文 </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1238431248"/>
                  </a:ext>
                </a:extLst>
              </a:tr>
              <a:tr h="432048">
                <a:tc>
                  <a:txBody>
                    <a:bodyPr/>
                    <a:lstStyle/>
                    <a:p>
                      <a:pPr>
                        <a:lnSpc>
                          <a:spcPts val="2600"/>
                        </a:lnSpc>
                        <a:spcAft>
                          <a:spcPts val="0"/>
                        </a:spcAft>
                      </a:pPr>
                      <a:r>
                        <a:rPr lang="en-US" sz="1600" kern="100" dirty="0">
                          <a:effectLst/>
                        </a:rPr>
                        <a:t>11</a:t>
                      </a:r>
                      <a:r>
                        <a:rPr lang="zh-TW" sz="1600" kern="100" dirty="0">
                          <a:effectLst/>
                        </a:rPr>
                        <a:t>：</a:t>
                      </a:r>
                      <a:r>
                        <a:rPr lang="en-US" sz="1600" kern="100" dirty="0">
                          <a:effectLst/>
                        </a:rPr>
                        <a:t>15-11</a:t>
                      </a:r>
                      <a:r>
                        <a:rPr lang="zh-TW" sz="1600" kern="100" dirty="0">
                          <a:effectLst/>
                        </a:rPr>
                        <a:t>：</a:t>
                      </a:r>
                      <a:r>
                        <a:rPr lang="en-US" sz="1600" kern="100" dirty="0">
                          <a:effectLst/>
                        </a:rPr>
                        <a:t>30</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pPr>
                      <a:r>
                        <a:rPr lang="zh-TW" sz="2000" kern="100" dirty="0">
                          <a:effectLst/>
                          <a:latin typeface="微軟正黑體" panose="020B0604030504040204" pitchFamily="34" charset="-120"/>
                          <a:ea typeface="微軟正黑體" panose="020B0604030504040204" pitchFamily="34" charset="-120"/>
                        </a:rPr>
                        <a:t>說明綠色採購及身障優先採購</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採購組</a:t>
                      </a:r>
                      <a:r>
                        <a:rPr lang="en-US" sz="2000" kern="100">
                          <a:effectLst/>
                          <a:latin typeface="微軟正黑體" panose="020B0604030504040204" pitchFamily="34" charset="-120"/>
                          <a:ea typeface="微軟正黑體" panose="020B0604030504040204" pitchFamily="34" charset="-120"/>
                        </a:rPr>
                        <a:t>-</a:t>
                      </a:r>
                      <a:r>
                        <a:rPr lang="zh-TW" sz="2000" kern="100">
                          <a:effectLst/>
                          <a:latin typeface="微軟正黑體" panose="020B0604030504040204" pitchFamily="34" charset="-120"/>
                          <a:ea typeface="微軟正黑體" panose="020B0604030504040204" pitchFamily="34" charset="-120"/>
                        </a:rPr>
                        <a:t>郭玟君 </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413530479"/>
                  </a:ext>
                </a:extLst>
              </a:tr>
              <a:tr h="484616">
                <a:tc>
                  <a:txBody>
                    <a:bodyPr/>
                    <a:lstStyle/>
                    <a:p>
                      <a:pPr>
                        <a:lnSpc>
                          <a:spcPts val="2600"/>
                        </a:lnSpc>
                        <a:spcAft>
                          <a:spcPts val="0"/>
                        </a:spcAft>
                      </a:pPr>
                      <a:r>
                        <a:rPr lang="en-US" altLang="zh-TW" sz="1600" kern="100" dirty="0">
                          <a:effectLst/>
                        </a:rPr>
                        <a:t>11</a:t>
                      </a:r>
                      <a:r>
                        <a:rPr lang="zh-TW" altLang="zh-TW" sz="1600" kern="100" dirty="0">
                          <a:effectLst/>
                        </a:rPr>
                        <a:t>：</a:t>
                      </a:r>
                      <a:r>
                        <a:rPr lang="en-US" altLang="zh-TW" sz="1600" kern="100" dirty="0">
                          <a:effectLst/>
                        </a:rPr>
                        <a:t>30-11</a:t>
                      </a:r>
                      <a:r>
                        <a:rPr lang="zh-TW" altLang="zh-TW" sz="1600" kern="100" dirty="0">
                          <a:effectLst/>
                        </a:rPr>
                        <a:t>：</a:t>
                      </a:r>
                      <a:r>
                        <a:rPr lang="en-US" altLang="zh-TW" sz="1600" kern="100" dirty="0">
                          <a:effectLst/>
                        </a:rPr>
                        <a:t>50</a:t>
                      </a:r>
                      <a:endParaRPr lang="zh-TW" altLang="zh-TW" sz="1200" kern="100" dirty="0">
                        <a:effectLst/>
                        <a:latin typeface="Calibri" panose="020F0502020204030204" pitchFamily="34" charset="0"/>
                        <a:ea typeface="+mn-ea"/>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說明驗收注意事項</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採購組</a:t>
                      </a:r>
                      <a:r>
                        <a:rPr lang="en-US" sz="2000" kern="100">
                          <a:effectLst/>
                          <a:latin typeface="微軟正黑體" panose="020B0604030504040204" pitchFamily="34" charset="-120"/>
                          <a:ea typeface="微軟正黑體" panose="020B0604030504040204" pitchFamily="34" charset="-120"/>
                        </a:rPr>
                        <a:t>-</a:t>
                      </a:r>
                      <a:r>
                        <a:rPr lang="zh-TW" sz="2000" kern="100">
                          <a:effectLst/>
                          <a:latin typeface="微軟正黑體" panose="020B0604030504040204" pitchFamily="34" charset="-120"/>
                          <a:ea typeface="微軟正黑體" panose="020B0604030504040204" pitchFamily="34" charset="-120"/>
                        </a:rPr>
                        <a:t>何美誼</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54418397"/>
                  </a:ext>
                </a:extLst>
              </a:tr>
              <a:tr h="432048">
                <a:tc>
                  <a:txBody>
                    <a:bodyPr/>
                    <a:lstStyle/>
                    <a:p>
                      <a:pPr>
                        <a:lnSpc>
                          <a:spcPts val="2600"/>
                        </a:lnSpc>
                        <a:spcAft>
                          <a:spcPts val="0"/>
                        </a:spcAft>
                      </a:pPr>
                      <a:r>
                        <a:rPr lang="en-US" sz="1600" kern="100">
                          <a:effectLst/>
                        </a:rPr>
                        <a:t>11</a:t>
                      </a:r>
                      <a:r>
                        <a:rPr lang="zh-TW" sz="1600" kern="100">
                          <a:effectLst/>
                        </a:rPr>
                        <a:t>：</a:t>
                      </a:r>
                      <a:r>
                        <a:rPr lang="en-US" sz="1600" kern="100">
                          <a:effectLst/>
                        </a:rPr>
                        <a:t>50-12</a:t>
                      </a:r>
                      <a:r>
                        <a:rPr lang="zh-TW" sz="1600" kern="100">
                          <a:effectLst/>
                        </a:rPr>
                        <a:t>：</a:t>
                      </a:r>
                      <a:r>
                        <a:rPr lang="en-US" sz="1600" kern="100">
                          <a:effectLst/>
                        </a:rPr>
                        <a:t>20</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說明財物管理作業流程</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a:effectLst/>
                          <a:latin typeface="微軟正黑體" panose="020B0604030504040204" pitchFamily="34" charset="-120"/>
                          <a:ea typeface="微軟正黑體" panose="020B0604030504040204" pitchFamily="34" charset="-120"/>
                        </a:rPr>
                        <a:t>保管組</a:t>
                      </a:r>
                      <a:r>
                        <a:rPr lang="en-US" sz="2000" kern="100">
                          <a:effectLst/>
                          <a:latin typeface="微軟正黑體" panose="020B0604030504040204" pitchFamily="34" charset="-120"/>
                          <a:ea typeface="微軟正黑體" panose="020B0604030504040204" pitchFamily="34" charset="-120"/>
                        </a:rPr>
                        <a:t>-</a:t>
                      </a:r>
                      <a:r>
                        <a:rPr lang="zh-TW" sz="2000" kern="100">
                          <a:effectLst/>
                          <a:latin typeface="微軟正黑體" panose="020B0604030504040204" pitchFamily="34" charset="-120"/>
                          <a:ea typeface="微軟正黑體" panose="020B0604030504040204" pitchFamily="34" charset="-120"/>
                        </a:rPr>
                        <a:t>蔡岳昌</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113765632"/>
                  </a:ext>
                </a:extLst>
              </a:tr>
              <a:tr h="601674">
                <a:tc>
                  <a:txBody>
                    <a:bodyPr/>
                    <a:lstStyle/>
                    <a:p>
                      <a:pPr>
                        <a:lnSpc>
                          <a:spcPts val="2600"/>
                        </a:lnSpc>
                        <a:spcAft>
                          <a:spcPts val="0"/>
                        </a:spcAft>
                      </a:pPr>
                      <a:r>
                        <a:rPr lang="en-US" sz="1600" kern="100" dirty="0">
                          <a:effectLst/>
                        </a:rPr>
                        <a:t>12</a:t>
                      </a:r>
                      <a:r>
                        <a:rPr lang="zh-TW" sz="1600" kern="100" dirty="0">
                          <a:effectLst/>
                        </a:rPr>
                        <a:t>：</a:t>
                      </a:r>
                      <a:r>
                        <a:rPr lang="en-US" sz="1600" kern="100" dirty="0">
                          <a:effectLst/>
                        </a:rPr>
                        <a:t>20-12</a:t>
                      </a:r>
                      <a:r>
                        <a:rPr lang="zh-TW" sz="1600" kern="100" dirty="0">
                          <a:effectLst/>
                        </a:rPr>
                        <a:t>：</a:t>
                      </a:r>
                      <a:r>
                        <a:rPr lang="en-US" sz="1600" kern="100" dirty="0">
                          <a:effectLst/>
                        </a:rPr>
                        <a:t>30</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459" marR="65459" marT="0" marB="0"/>
                </a:tc>
                <a:tc>
                  <a:txBody>
                    <a:bodyPr/>
                    <a:lstStyle/>
                    <a:p>
                      <a:pPr algn="l">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採購作業及財物管理作業</a:t>
                      </a:r>
                      <a:r>
                        <a:rPr lang="en-US" sz="2000" kern="100" dirty="0">
                          <a:effectLst/>
                          <a:latin typeface="微軟正黑體" panose="020B0604030504040204" pitchFamily="34" charset="-120"/>
                          <a:ea typeface="微軟正黑體" panose="020B0604030504040204" pitchFamily="34" charset="-120"/>
                        </a:rPr>
                        <a:t>Q &amp; A</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tc>
                  <a:txBody>
                    <a:bodyPr/>
                    <a:lstStyle/>
                    <a:p>
                      <a:pPr algn="ctr">
                        <a:lnSpc>
                          <a:spcPts val="2600"/>
                        </a:lnSpc>
                        <a:spcAft>
                          <a:spcPts val="0"/>
                        </a:spcAft>
                      </a:pPr>
                      <a:r>
                        <a:rPr lang="zh-TW" sz="2000" kern="100" dirty="0">
                          <a:effectLst/>
                          <a:latin typeface="微軟正黑體" panose="020B0604030504040204" pitchFamily="34" charset="-120"/>
                          <a:ea typeface="微軟正黑體" panose="020B0604030504040204" pitchFamily="34" charset="-120"/>
                        </a:rPr>
                        <a:t>採購組及保管組</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5459" marR="65459" marT="0" marB="0"/>
                </a:tc>
                <a:extLst>
                  <a:ext uri="{0D108BD9-81ED-4DB2-BD59-A6C34878D82A}">
                    <a16:rowId xmlns:a16="http://schemas.microsoft.com/office/drawing/2014/main" val="2496874385"/>
                  </a:ext>
                </a:extLst>
              </a:tr>
            </a:tbl>
          </a:graphicData>
        </a:graphic>
      </p:graphicFrame>
    </p:spTree>
    <p:extLst>
      <p:ext uri="{BB962C8B-B14F-4D97-AF65-F5344CB8AC3E}">
        <p14:creationId xmlns:p14="http://schemas.microsoft.com/office/powerpoint/2010/main" val="96080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8F9260C7-AE2F-48D7-98EB-BB5EEBBB6F14}"/>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25955" name="內容版面配置區 2">
            <a:extLst>
              <a:ext uri="{FF2B5EF4-FFF2-40B4-BE49-F238E27FC236}">
                <a16:creationId xmlns:a16="http://schemas.microsoft.com/office/drawing/2014/main" id="{9E610E3D-CAE6-4E3A-8F4F-42B46BD5CFBE}"/>
              </a:ext>
            </a:extLst>
          </p:cNvPr>
          <p:cNvSpPr>
            <a:spLocks noGrp="1"/>
          </p:cNvSpPr>
          <p:nvPr>
            <p:ph idx="1"/>
          </p:nvPr>
        </p:nvSpPr>
        <p:spPr>
          <a:xfrm>
            <a:off x="427038" y="1557338"/>
            <a:ext cx="8229600" cy="3600450"/>
          </a:xfrm>
        </p:spPr>
        <p:txBody>
          <a:bodyPr>
            <a:normAutofit lnSpcReduction="10000"/>
          </a:bodyPr>
          <a:lstStyle/>
          <a:p>
            <a:r>
              <a:rPr lang="zh-TW" altLang="en-US">
                <a:latin typeface="標楷體" panose="03000509000000000000" pitchFamily="65" charset="-120"/>
                <a:ea typeface="標楷體" panose="03000509000000000000" pitchFamily="65" charset="-120"/>
              </a:rPr>
              <a:t>常見辦理之限制性招標</a:t>
            </a:r>
            <a:endParaRPr lang="en-US" altLang="zh-TW">
              <a:latin typeface="標楷體" panose="03000509000000000000" pitchFamily="65" charset="-120"/>
              <a:ea typeface="標楷體" panose="03000509000000000000" pitchFamily="65" charset="-120"/>
            </a:endParaRPr>
          </a:p>
          <a:p>
            <a:pPr lvl="1">
              <a:lnSpc>
                <a:spcPct val="90000"/>
              </a:lnSpc>
            </a:pPr>
            <a:r>
              <a:rPr lang="zh-TW" altLang="en-US" sz="2400" b="1">
                <a:solidFill>
                  <a:srgbClr val="FF0000"/>
                </a:solidFill>
                <a:latin typeface="標楷體" panose="03000509000000000000" pitchFamily="65" charset="-120"/>
                <a:ea typeface="標楷體" panose="03000509000000000000" pitchFamily="65" charset="-120"/>
              </a:rPr>
              <a:t>第</a:t>
            </a:r>
            <a:r>
              <a:rPr lang="en-US" altLang="zh-TW" sz="2400" b="1">
                <a:solidFill>
                  <a:srgbClr val="FF0000"/>
                </a:solidFill>
                <a:latin typeface="標楷體" panose="03000509000000000000" pitchFamily="65" charset="-120"/>
                <a:ea typeface="標楷體" panose="03000509000000000000" pitchFamily="65" charset="-120"/>
              </a:rPr>
              <a:t>2</a:t>
            </a:r>
            <a:r>
              <a:rPr lang="zh-TW" altLang="en-US" sz="2400" b="1">
                <a:solidFill>
                  <a:srgbClr val="FF0000"/>
                </a:solidFill>
                <a:latin typeface="標楷體" panose="03000509000000000000" pitchFamily="65" charset="-120"/>
                <a:ea typeface="標楷體" panose="03000509000000000000" pitchFamily="65" charset="-120"/>
              </a:rPr>
              <a:t>款</a:t>
            </a:r>
            <a:r>
              <a:rPr lang="zh-TW" altLang="en-US" sz="2400">
                <a:latin typeface="標楷體" panose="03000509000000000000" pitchFamily="65" charset="-120"/>
                <a:ea typeface="標楷體" panose="03000509000000000000" pitchFamily="65" charset="-120"/>
              </a:rPr>
              <a:t>：屬專屬權利、獨家製造或供應、藝術品、秘密 諮詢，無其他合適之替代標的者。</a:t>
            </a:r>
          </a:p>
          <a:p>
            <a:pPr lvl="2">
              <a:lnSpc>
                <a:spcPct val="90000"/>
              </a:lnSpc>
            </a:pPr>
            <a:r>
              <a:rPr lang="zh-TW" altLang="en-US" sz="2000">
                <a:latin typeface="標楷體" panose="03000509000000000000" pitchFamily="65" charset="-120"/>
                <a:ea typeface="標楷體" panose="03000509000000000000" pitchFamily="65" charset="-120"/>
              </a:rPr>
              <a:t>理由書需載明</a:t>
            </a:r>
            <a:r>
              <a:rPr lang="zh-TW" altLang="en-US" sz="2000" b="1">
                <a:solidFill>
                  <a:srgbClr val="0000FF"/>
                </a:solidFill>
                <a:latin typeface="標楷體" panose="03000509000000000000" pitchFamily="65" charset="-120"/>
                <a:ea typeface="標楷體" panose="03000509000000000000" pitchFamily="65" charset="-120"/>
              </a:rPr>
              <a:t>為何指定該設備</a:t>
            </a:r>
            <a:r>
              <a:rPr lang="zh-TW" altLang="en-US" sz="2000">
                <a:latin typeface="標楷體" panose="03000509000000000000" pitchFamily="65" charset="-120"/>
                <a:ea typeface="標楷體" panose="03000509000000000000" pitchFamily="65" charset="-120"/>
              </a:rPr>
              <a:t>及</a:t>
            </a:r>
            <a:r>
              <a:rPr lang="zh-TW" altLang="en-US" sz="2000" b="1">
                <a:solidFill>
                  <a:srgbClr val="0000FF"/>
                </a:solidFill>
                <a:latin typeface="標楷體" panose="03000509000000000000" pitchFamily="65" charset="-120"/>
                <a:ea typeface="標楷體" panose="03000509000000000000" pitchFamily="65" charset="-120"/>
              </a:rPr>
              <a:t>向該廠商購買理由</a:t>
            </a:r>
            <a:r>
              <a:rPr lang="zh-TW" altLang="en-US" sz="2000">
                <a:latin typeface="標楷體" panose="03000509000000000000" pitchFamily="65" charset="-120"/>
                <a:ea typeface="標楷體" panose="03000509000000000000" pitchFamily="65" charset="-120"/>
              </a:rPr>
              <a:t>，且</a:t>
            </a:r>
            <a:r>
              <a:rPr lang="zh-TW" altLang="en-US" sz="2000" b="1">
                <a:solidFill>
                  <a:srgbClr val="0000FF"/>
                </a:solidFill>
                <a:latin typeface="標楷體" panose="03000509000000000000" pitchFamily="65" charset="-120"/>
                <a:ea typeface="標楷體" panose="03000509000000000000" pitchFamily="65" charset="-120"/>
              </a:rPr>
              <a:t>無其他合適之替代設備</a:t>
            </a:r>
            <a:endParaRPr lang="en-US" altLang="zh-TW" sz="2000" b="1">
              <a:solidFill>
                <a:srgbClr val="0000FF"/>
              </a:solidFill>
              <a:latin typeface="標楷體" panose="03000509000000000000" pitchFamily="65" charset="-120"/>
              <a:ea typeface="標楷體" panose="03000509000000000000" pitchFamily="65" charset="-120"/>
            </a:endParaRPr>
          </a:p>
          <a:p>
            <a:pPr lvl="2">
              <a:lnSpc>
                <a:spcPct val="90000"/>
              </a:lnSpc>
            </a:pPr>
            <a:endParaRPr lang="en-US" altLang="zh-TW" sz="2000" b="1">
              <a:solidFill>
                <a:srgbClr val="0000FF"/>
              </a:solidFill>
              <a:latin typeface="標楷體" panose="03000509000000000000" pitchFamily="65" charset="-120"/>
              <a:ea typeface="標楷體" panose="03000509000000000000" pitchFamily="65" charset="-120"/>
            </a:endParaRPr>
          </a:p>
          <a:p>
            <a:pPr lvl="1"/>
            <a:r>
              <a:rPr lang="zh-TW" altLang="en-US" sz="2400" b="1">
                <a:solidFill>
                  <a:srgbClr val="FF0000"/>
                </a:solidFill>
                <a:latin typeface="標楷體" panose="03000509000000000000" pitchFamily="65" charset="-120"/>
                <a:ea typeface="標楷體" panose="03000509000000000000" pitchFamily="65" charset="-120"/>
              </a:rPr>
              <a:t>第</a:t>
            </a:r>
            <a:r>
              <a:rPr lang="en-US" altLang="zh-TW" sz="2400" b="1">
                <a:solidFill>
                  <a:srgbClr val="FF0000"/>
                </a:solidFill>
                <a:latin typeface="標楷體" panose="03000509000000000000" pitchFamily="65" charset="-120"/>
                <a:ea typeface="標楷體" panose="03000509000000000000" pitchFamily="65" charset="-120"/>
              </a:rPr>
              <a:t>4</a:t>
            </a:r>
            <a:r>
              <a:rPr lang="zh-TW" altLang="en-US" sz="2400" b="1">
                <a:solidFill>
                  <a:srgbClr val="FF0000"/>
                </a:solidFill>
                <a:latin typeface="標楷體" panose="03000509000000000000" pitchFamily="65" charset="-120"/>
                <a:ea typeface="標楷體" panose="03000509000000000000" pitchFamily="65" charset="-120"/>
              </a:rPr>
              <a:t>款</a:t>
            </a:r>
            <a:r>
              <a:rPr lang="zh-TW" altLang="en-US" sz="2400">
                <a:latin typeface="標楷體" panose="03000509000000000000" pitchFamily="65" charset="-120"/>
                <a:ea typeface="標楷體" panose="03000509000000000000" pitchFamily="65" charset="-120"/>
              </a:rPr>
              <a:t>：原有採購之後續維修、零配件供應、更換或擴充，因相容或互通性之需要，必須向原供應廠商採購者。</a:t>
            </a:r>
          </a:p>
          <a:p>
            <a:pPr lvl="2"/>
            <a:r>
              <a:rPr lang="zh-TW" altLang="en-US" sz="2000">
                <a:latin typeface="標楷體" panose="03000509000000000000" pitchFamily="65" charset="-120"/>
                <a:ea typeface="標楷體" panose="03000509000000000000" pitchFamily="65" charset="-120"/>
              </a:rPr>
              <a:t>理由書需載明</a:t>
            </a:r>
            <a:r>
              <a:rPr lang="zh-TW" altLang="en-US" sz="2000" b="1">
                <a:solidFill>
                  <a:srgbClr val="0000FF"/>
                </a:solidFill>
                <a:latin typeface="標楷體" panose="03000509000000000000" pitchFamily="65" charset="-120"/>
                <a:ea typeface="標楷體" panose="03000509000000000000" pitchFamily="65" charset="-120"/>
              </a:rPr>
              <a:t>設備相容</a:t>
            </a:r>
            <a:r>
              <a:rPr lang="zh-TW" altLang="en-US" sz="2000">
                <a:latin typeface="標楷體" panose="03000509000000000000" pitchFamily="65" charset="-120"/>
                <a:ea typeface="標楷體" panose="03000509000000000000" pitchFamily="65" charset="-120"/>
              </a:rPr>
              <a:t>或</a:t>
            </a:r>
            <a:r>
              <a:rPr lang="zh-TW" altLang="en-US" sz="2000" b="1">
                <a:solidFill>
                  <a:srgbClr val="0000FF"/>
                </a:solidFill>
                <a:latin typeface="標楷體" panose="03000509000000000000" pitchFamily="65" charset="-120"/>
                <a:ea typeface="標楷體" panose="03000509000000000000" pitchFamily="65" charset="-120"/>
              </a:rPr>
              <a:t>互通性</a:t>
            </a:r>
            <a:r>
              <a:rPr lang="zh-TW" altLang="en-US" sz="2000">
                <a:latin typeface="標楷體" panose="03000509000000000000" pitchFamily="65" charset="-120"/>
                <a:ea typeface="標楷體" panose="03000509000000000000" pitchFamily="65" charset="-120"/>
              </a:rPr>
              <a:t>與</a:t>
            </a:r>
            <a:r>
              <a:rPr lang="zh-TW" altLang="en-US" sz="2000" b="1">
                <a:solidFill>
                  <a:srgbClr val="0000FF"/>
                </a:solidFill>
                <a:latin typeface="標楷體" panose="03000509000000000000" pitchFamily="65" charset="-120"/>
                <a:ea typeface="標楷體" panose="03000509000000000000" pitchFamily="65" charset="-120"/>
              </a:rPr>
              <a:t>向原供應廠商採購</a:t>
            </a:r>
            <a:r>
              <a:rPr lang="zh-TW" altLang="en-US" sz="2000">
                <a:latin typeface="標楷體" panose="03000509000000000000" pitchFamily="65" charset="-120"/>
                <a:ea typeface="標楷體" panose="03000509000000000000" pitchFamily="65" charset="-120"/>
              </a:rPr>
              <a:t>之理由</a:t>
            </a:r>
            <a:endParaRPr lang="en-US" altLang="zh-TW" sz="2000">
              <a:latin typeface="標楷體" panose="03000509000000000000" pitchFamily="65" charset="-120"/>
              <a:ea typeface="標楷體" panose="03000509000000000000" pitchFamily="65" charset="-120"/>
            </a:endParaRPr>
          </a:p>
          <a:p>
            <a:pPr lvl="1">
              <a:lnSpc>
                <a:spcPct val="90000"/>
              </a:lnSpc>
            </a:pPr>
            <a:endParaRPr lang="zh-TW" altLang="en-US"/>
          </a:p>
          <a:p>
            <a:pPr lvl="1"/>
            <a:endParaRPr lang="en-US" altLang="zh-TW">
              <a:latin typeface="標楷體" panose="03000509000000000000" pitchFamily="65" charset="-120"/>
              <a:ea typeface="標楷體" panose="03000509000000000000"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DDD9F4FA-AB4F-47D1-84FC-03E303FE594C}"/>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26979" name="內容版面配置區 2">
            <a:extLst>
              <a:ext uri="{FF2B5EF4-FFF2-40B4-BE49-F238E27FC236}">
                <a16:creationId xmlns:a16="http://schemas.microsoft.com/office/drawing/2014/main" id="{85911E8C-D505-474C-A4F7-B546FA8B69CF}"/>
              </a:ext>
            </a:extLst>
          </p:cNvPr>
          <p:cNvSpPr>
            <a:spLocks noGrp="1"/>
          </p:cNvSpPr>
          <p:nvPr>
            <p:ph idx="1"/>
          </p:nvPr>
        </p:nvSpPr>
        <p:spPr>
          <a:xfrm>
            <a:off x="792163" y="1700213"/>
            <a:ext cx="7559675" cy="3600450"/>
          </a:xfrm>
        </p:spPr>
        <p:txBody>
          <a:bodyPr/>
          <a:lstStyle/>
          <a:p>
            <a:r>
              <a:rPr lang="zh-TW" altLang="en-US">
                <a:latin typeface="標楷體" panose="03000509000000000000" pitchFamily="65" charset="-120"/>
                <a:ea typeface="標楷體" panose="03000509000000000000" pitchFamily="65" charset="-120"/>
              </a:rPr>
              <a:t>常見適用之限制性招標</a:t>
            </a:r>
            <a:r>
              <a:rPr lang="en-US" altLang="zh-TW">
                <a:latin typeface="標楷體" panose="03000509000000000000" pitchFamily="65" charset="-120"/>
                <a:ea typeface="標楷體" panose="03000509000000000000" pitchFamily="65" charset="-120"/>
              </a:rPr>
              <a:t>(</a:t>
            </a:r>
            <a:r>
              <a:rPr lang="zh-TW" altLang="en-US">
                <a:latin typeface="標楷體" panose="03000509000000000000" pitchFamily="65" charset="-120"/>
                <a:ea typeface="標楷體" panose="03000509000000000000" pitchFamily="65" charset="-120"/>
              </a:rPr>
              <a:t>續</a:t>
            </a:r>
            <a:r>
              <a:rPr lang="en-US" altLang="zh-TW">
                <a:latin typeface="標楷體" panose="03000509000000000000" pitchFamily="65" charset="-120"/>
                <a:ea typeface="標楷體" panose="03000509000000000000" pitchFamily="65" charset="-120"/>
              </a:rPr>
              <a:t>)</a:t>
            </a:r>
          </a:p>
          <a:p>
            <a:pPr lvl="1"/>
            <a:r>
              <a:rPr lang="zh-TW" altLang="en-US" sz="2400" b="1">
                <a:solidFill>
                  <a:srgbClr val="FF0000"/>
                </a:solidFill>
                <a:latin typeface="標楷體" panose="03000509000000000000" pitchFamily="65" charset="-120"/>
                <a:ea typeface="標楷體" panose="03000509000000000000" pitchFamily="65" charset="-120"/>
              </a:rPr>
              <a:t>第</a:t>
            </a:r>
            <a:r>
              <a:rPr lang="en-US" altLang="zh-TW" sz="2400" b="1">
                <a:solidFill>
                  <a:srgbClr val="FF0000"/>
                </a:solidFill>
                <a:latin typeface="標楷體" panose="03000509000000000000" pitchFamily="65" charset="-120"/>
                <a:ea typeface="標楷體" panose="03000509000000000000" pitchFamily="65" charset="-120"/>
              </a:rPr>
              <a:t>7</a:t>
            </a:r>
            <a:r>
              <a:rPr lang="zh-TW" altLang="en-US" sz="2400" b="1">
                <a:solidFill>
                  <a:srgbClr val="FF0000"/>
                </a:solidFill>
                <a:latin typeface="標楷體" panose="03000509000000000000" pitchFamily="65" charset="-120"/>
                <a:ea typeface="標楷體" panose="03000509000000000000" pitchFamily="65" charset="-120"/>
              </a:rPr>
              <a:t>款</a:t>
            </a:r>
            <a:r>
              <a:rPr lang="zh-TW" altLang="en-US" sz="2400">
                <a:latin typeface="標楷體" panose="03000509000000000000" pitchFamily="65" charset="-120"/>
                <a:ea typeface="標楷體" panose="03000509000000000000" pitchFamily="65" charset="-120"/>
              </a:rPr>
              <a:t>：原有採購之</a:t>
            </a:r>
            <a:r>
              <a:rPr lang="zh-TW" altLang="en-US" sz="2400" b="1">
                <a:solidFill>
                  <a:srgbClr val="0000FF"/>
                </a:solidFill>
                <a:latin typeface="標楷體" panose="03000509000000000000" pitchFamily="65" charset="-120"/>
                <a:ea typeface="標楷體" panose="03000509000000000000" pitchFamily="65" charset="-120"/>
              </a:rPr>
              <a:t>後續擴充</a:t>
            </a:r>
            <a:r>
              <a:rPr lang="zh-TW" altLang="en-US" sz="2400">
                <a:latin typeface="標楷體" panose="03000509000000000000" pitchFamily="65" charset="-120"/>
                <a:ea typeface="標楷體" panose="03000509000000000000" pitchFamily="65" charset="-120"/>
              </a:rPr>
              <a:t>，且已於原招標公告及招標文件</a:t>
            </a:r>
            <a:r>
              <a:rPr lang="zh-TW" altLang="en-US" sz="2400" b="1">
                <a:solidFill>
                  <a:srgbClr val="0000FF"/>
                </a:solidFill>
                <a:latin typeface="標楷體" panose="03000509000000000000" pitchFamily="65" charset="-120"/>
                <a:ea typeface="標楷體" panose="03000509000000000000" pitchFamily="65" charset="-120"/>
              </a:rPr>
              <a:t>敘明擴充之期間</a:t>
            </a:r>
            <a:r>
              <a:rPr lang="zh-TW" altLang="en-US" sz="2400">
                <a:latin typeface="標楷體" panose="03000509000000000000" pitchFamily="65" charset="-120"/>
                <a:ea typeface="標楷體" panose="03000509000000000000" pitchFamily="65" charset="-120"/>
              </a:rPr>
              <a:t>、</a:t>
            </a:r>
            <a:r>
              <a:rPr lang="zh-TW" altLang="en-US" sz="2400" b="1">
                <a:solidFill>
                  <a:srgbClr val="0000FF"/>
                </a:solidFill>
                <a:latin typeface="標楷體" panose="03000509000000000000" pitchFamily="65" charset="-120"/>
                <a:ea typeface="標楷體" panose="03000509000000000000" pitchFamily="65" charset="-120"/>
              </a:rPr>
              <a:t>金額</a:t>
            </a:r>
            <a:r>
              <a:rPr lang="zh-TW" altLang="en-US" sz="2400">
                <a:latin typeface="標楷體" panose="03000509000000000000" pitchFamily="65" charset="-120"/>
                <a:ea typeface="標楷體" panose="03000509000000000000" pitchFamily="65" charset="-120"/>
              </a:rPr>
              <a:t>或</a:t>
            </a:r>
            <a:r>
              <a:rPr lang="zh-TW" altLang="en-US" sz="2400" b="1">
                <a:solidFill>
                  <a:srgbClr val="0000FF"/>
                </a:solidFill>
                <a:latin typeface="標楷體" panose="03000509000000000000" pitchFamily="65" charset="-120"/>
                <a:ea typeface="標楷體" panose="03000509000000000000" pitchFamily="65" charset="-120"/>
              </a:rPr>
              <a:t>數量</a:t>
            </a:r>
            <a:r>
              <a:rPr lang="zh-TW" altLang="en-US" sz="2400">
                <a:latin typeface="標楷體" panose="03000509000000000000" pitchFamily="65" charset="-120"/>
                <a:ea typeface="標楷體" panose="03000509000000000000" pitchFamily="65" charset="-120"/>
              </a:rPr>
              <a:t>者。</a:t>
            </a:r>
            <a:endParaRPr lang="en-US" altLang="zh-TW" sz="2400">
              <a:latin typeface="標楷體" panose="03000509000000000000" pitchFamily="65" charset="-120"/>
              <a:ea typeface="標楷體" panose="03000509000000000000" pitchFamily="65" charset="-120"/>
            </a:endParaRPr>
          </a:p>
          <a:p>
            <a:pPr lvl="2"/>
            <a:r>
              <a:rPr lang="zh-TW" altLang="en-US" sz="2000">
                <a:latin typeface="標楷體" panose="03000509000000000000" pitchFamily="65" charset="-120"/>
                <a:ea typeface="標楷體" panose="03000509000000000000" pitchFamily="65" charset="-120"/>
              </a:rPr>
              <a:t>理由書需註明原採購案號</a:t>
            </a:r>
            <a:endParaRPr lang="en-US" altLang="zh-TW" sz="2000">
              <a:latin typeface="標楷體" panose="03000509000000000000" pitchFamily="65" charset="-120"/>
              <a:ea typeface="標楷體" panose="03000509000000000000" pitchFamily="65" charset="-120"/>
            </a:endParaRPr>
          </a:p>
          <a:p>
            <a:pPr lvl="2"/>
            <a:endParaRPr lang="en-US" altLang="zh-TW" sz="2000">
              <a:latin typeface="標楷體" panose="03000509000000000000" pitchFamily="65" charset="-120"/>
              <a:ea typeface="標楷體" panose="03000509000000000000" pitchFamily="65" charset="-120"/>
            </a:endParaRPr>
          </a:p>
          <a:p>
            <a:pPr lvl="1"/>
            <a:r>
              <a:rPr lang="zh-TW" altLang="en-US" sz="2400" b="1">
                <a:solidFill>
                  <a:srgbClr val="FF0000"/>
                </a:solidFill>
                <a:latin typeface="標楷體" panose="03000509000000000000" pitchFamily="65" charset="-120"/>
                <a:ea typeface="標楷體" panose="03000509000000000000" pitchFamily="65" charset="-120"/>
              </a:rPr>
              <a:t>第</a:t>
            </a:r>
            <a:r>
              <a:rPr lang="en-US" altLang="zh-TW" sz="2400" b="1">
                <a:solidFill>
                  <a:srgbClr val="FF0000"/>
                </a:solidFill>
                <a:latin typeface="標楷體" panose="03000509000000000000" pitchFamily="65" charset="-120"/>
                <a:ea typeface="標楷體" panose="03000509000000000000" pitchFamily="65" charset="-120"/>
              </a:rPr>
              <a:t>16</a:t>
            </a:r>
            <a:r>
              <a:rPr lang="zh-TW" altLang="en-US" sz="2400" b="1">
                <a:solidFill>
                  <a:srgbClr val="FF0000"/>
                </a:solidFill>
                <a:latin typeface="標楷體" panose="03000509000000000000" pitchFamily="65" charset="-120"/>
                <a:ea typeface="標楷體" panose="03000509000000000000" pitchFamily="65" charset="-120"/>
              </a:rPr>
              <a:t>款</a:t>
            </a:r>
            <a:r>
              <a:rPr lang="en-US" altLang="zh-TW" sz="2400">
                <a:latin typeface="標楷體" panose="03000509000000000000" pitchFamily="65" charset="-120"/>
                <a:ea typeface="標楷體" panose="03000509000000000000" pitchFamily="65" charset="-120"/>
              </a:rPr>
              <a:t>:</a:t>
            </a:r>
            <a:r>
              <a:rPr lang="zh-TW" altLang="en-US" sz="2400">
                <a:latin typeface="標楷體" panose="03000509000000000000" pitchFamily="65" charset="-120"/>
                <a:ea typeface="標楷體" panose="03000509000000000000" pitchFamily="65" charset="-120"/>
              </a:rPr>
              <a:t>老師研究</a:t>
            </a:r>
            <a:r>
              <a:rPr lang="en-US" altLang="zh-TW" sz="2400">
                <a:latin typeface="標楷體" panose="03000509000000000000" pitchFamily="65" charset="-120"/>
                <a:ea typeface="標楷體" panose="03000509000000000000" pitchFamily="65" charset="-120"/>
              </a:rPr>
              <a:t>(</a:t>
            </a:r>
            <a:r>
              <a:rPr lang="zh-TW" altLang="en-US" sz="2400">
                <a:latin typeface="標楷體" panose="03000509000000000000" pitchFamily="65" charset="-120"/>
                <a:ea typeface="標楷體" panose="03000509000000000000" pitchFamily="65" charset="-120"/>
              </a:rPr>
              <a:t>補助</a:t>
            </a:r>
            <a:r>
              <a:rPr lang="en-US" altLang="zh-TW" sz="2400">
                <a:latin typeface="標楷體" panose="03000509000000000000" pitchFamily="65" charset="-120"/>
                <a:ea typeface="標楷體" panose="03000509000000000000" pitchFamily="65" charset="-120"/>
              </a:rPr>
              <a:t>)</a:t>
            </a:r>
            <a:r>
              <a:rPr lang="zh-TW" altLang="en-US" sz="2400">
                <a:latin typeface="標楷體" panose="03000509000000000000" pitchFamily="65" charset="-120"/>
                <a:ea typeface="標楷體" panose="03000509000000000000" pitchFamily="65" charset="-120"/>
              </a:rPr>
              <a:t>計畫</a:t>
            </a:r>
            <a:r>
              <a:rPr lang="zh-TW" altLang="en-US" sz="2400">
                <a:solidFill>
                  <a:srgbClr val="FF0000"/>
                </a:solidFill>
                <a:latin typeface="標楷體" panose="03000509000000000000" pitchFamily="65" charset="-120"/>
                <a:ea typeface="標楷體" panose="03000509000000000000" pitchFamily="65" charset="-120"/>
              </a:rPr>
              <a:t>已載明</a:t>
            </a:r>
            <a:r>
              <a:rPr lang="zh-TW" altLang="en-US" sz="2400">
                <a:latin typeface="標楷體" panose="03000509000000000000" pitchFamily="65" charset="-120"/>
                <a:ea typeface="標楷體" panose="03000509000000000000" pitchFamily="65" charset="-120"/>
              </a:rPr>
              <a:t>分包項目及分包廠商</a:t>
            </a:r>
          </a:p>
          <a:p>
            <a:pPr lvl="1"/>
            <a:endParaRPr lang="zh-TW" altLang="en-US">
              <a:latin typeface="標楷體" panose="03000509000000000000" pitchFamily="65" charset="-120"/>
              <a:ea typeface="標楷體" panose="03000509000000000000" pitchFamily="65" charset="-120"/>
            </a:endParaRPr>
          </a:p>
          <a:p>
            <a:pPr lvl="1">
              <a:lnSpc>
                <a:spcPct val="90000"/>
              </a:lnSpc>
            </a:pPr>
            <a:endParaRPr lang="zh-TW" altLang="en-US"/>
          </a:p>
          <a:p>
            <a:pPr lvl="1"/>
            <a:endParaRPr lang="en-US" altLang="zh-TW">
              <a:latin typeface="標楷體" panose="03000509000000000000" pitchFamily="65" charset="-120"/>
              <a:ea typeface="標楷體" panose="03000509000000000000"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D34018F0-714E-4C0F-8578-FDF95E86486E}"/>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30051" name="內容版面配置區 2">
            <a:extLst>
              <a:ext uri="{FF2B5EF4-FFF2-40B4-BE49-F238E27FC236}">
                <a16:creationId xmlns:a16="http://schemas.microsoft.com/office/drawing/2014/main" id="{08960928-6390-4E1E-AE3C-CC39C65499E9}"/>
              </a:ext>
            </a:extLst>
          </p:cNvPr>
          <p:cNvSpPr>
            <a:spLocks noGrp="1"/>
          </p:cNvSpPr>
          <p:nvPr>
            <p:ph idx="1"/>
          </p:nvPr>
        </p:nvSpPr>
        <p:spPr>
          <a:xfrm>
            <a:off x="457200" y="1417638"/>
            <a:ext cx="8229600" cy="3600450"/>
          </a:xfrm>
        </p:spPr>
        <p:txBody>
          <a:bodyPr>
            <a:normAutofit fontScale="92500" lnSpcReduction="10000"/>
          </a:bodyPr>
          <a:lstStyle/>
          <a:p>
            <a:r>
              <a:rPr lang="zh-TW" altLang="en-US">
                <a:latin typeface="標楷體" panose="03000509000000000000" pitchFamily="65" charset="-120"/>
                <a:ea typeface="標楷體" panose="03000509000000000000" pitchFamily="65" charset="-120"/>
              </a:rPr>
              <a:t>採購</a:t>
            </a:r>
            <a:r>
              <a:rPr lang="zh-TW" altLang="en-US" b="1">
                <a:solidFill>
                  <a:srgbClr val="FF0000"/>
                </a:solidFill>
                <a:latin typeface="標楷體" panose="03000509000000000000" pitchFamily="65" charset="-120"/>
                <a:ea typeface="標楷體" panose="03000509000000000000" pitchFamily="65" charset="-120"/>
              </a:rPr>
              <a:t>應保密</a:t>
            </a:r>
            <a:r>
              <a:rPr lang="zh-TW" altLang="en-US">
                <a:latin typeface="標楷體" panose="03000509000000000000" pitchFamily="65" charset="-120"/>
                <a:ea typeface="標楷體" panose="03000509000000000000" pitchFamily="65" charset="-120"/>
              </a:rPr>
              <a:t>事項</a:t>
            </a:r>
            <a:endParaRPr lang="en-US" altLang="zh-TW">
              <a:latin typeface="標楷體" panose="03000509000000000000" pitchFamily="65" charset="-120"/>
              <a:ea typeface="標楷體" panose="03000509000000000000" pitchFamily="65" charset="-120"/>
            </a:endParaRPr>
          </a:p>
          <a:p>
            <a:pPr lvl="1"/>
            <a:r>
              <a:rPr lang="zh-TW" altLang="en-US">
                <a:latin typeface="標楷體" panose="03000509000000000000" pitchFamily="65" charset="-120"/>
                <a:ea typeface="標楷體" panose="03000509000000000000" pitchFamily="65" charset="-120"/>
              </a:rPr>
              <a:t>機關辦理採購，其</a:t>
            </a:r>
            <a:r>
              <a:rPr lang="zh-TW" altLang="en-US" b="1">
                <a:solidFill>
                  <a:srgbClr val="0000FF"/>
                </a:solidFill>
                <a:latin typeface="標楷體" panose="03000509000000000000" pitchFamily="65" charset="-120"/>
                <a:ea typeface="標楷體" panose="03000509000000000000" pitchFamily="65" charset="-120"/>
              </a:rPr>
              <a:t>招標文件於公告前應予保密</a:t>
            </a:r>
            <a:r>
              <a:rPr lang="zh-TW" altLang="en-US">
                <a:latin typeface="標楷體" panose="03000509000000000000" pitchFamily="65" charset="-120"/>
                <a:ea typeface="標楷體" panose="03000509000000000000" pitchFamily="65" charset="-120"/>
              </a:rPr>
              <a:t>。但須公開說明或藉以公開徵求廠商提供參考資料者，不在此限。</a:t>
            </a:r>
          </a:p>
          <a:p>
            <a:pPr lvl="1"/>
            <a:r>
              <a:rPr lang="zh-TW" altLang="en-US">
                <a:latin typeface="標楷體" panose="03000509000000000000" pitchFamily="65" charset="-120"/>
                <a:ea typeface="標楷體" panose="03000509000000000000" pitchFamily="65" charset="-120"/>
              </a:rPr>
              <a:t>機關辦理招標，不得於</a:t>
            </a:r>
            <a:r>
              <a:rPr lang="zh-TW" altLang="en-US" b="1">
                <a:solidFill>
                  <a:srgbClr val="0000FF"/>
                </a:solidFill>
                <a:latin typeface="標楷體" panose="03000509000000000000" pitchFamily="65" charset="-120"/>
                <a:ea typeface="標楷體" panose="03000509000000000000" pitchFamily="65" charset="-120"/>
              </a:rPr>
              <a:t>開標前</a:t>
            </a:r>
            <a:r>
              <a:rPr lang="zh-TW" altLang="en-US">
                <a:latin typeface="標楷體" panose="03000509000000000000" pitchFamily="65" charset="-120"/>
                <a:ea typeface="標楷體" panose="03000509000000000000" pitchFamily="65" charset="-120"/>
              </a:rPr>
              <a:t>洩漏底價，領標、投標廠商之名稱與家數及其他足以造成限制競爭或不公平競爭之相關資料。</a:t>
            </a:r>
          </a:p>
          <a:p>
            <a:pPr lvl="1"/>
            <a:r>
              <a:rPr lang="zh-TW" altLang="en-US">
                <a:latin typeface="標楷體" panose="03000509000000000000" pitchFamily="65" charset="-120"/>
                <a:ea typeface="標楷體" panose="03000509000000000000" pitchFamily="65" charset="-120"/>
              </a:rPr>
              <a:t>機關對於</a:t>
            </a:r>
            <a:r>
              <a:rPr lang="zh-TW" altLang="en-US" b="1">
                <a:solidFill>
                  <a:srgbClr val="0000FF"/>
                </a:solidFill>
                <a:latin typeface="標楷體" panose="03000509000000000000" pitchFamily="65" charset="-120"/>
                <a:ea typeface="標楷體" panose="03000509000000000000" pitchFamily="65" charset="-120"/>
              </a:rPr>
              <a:t>廠商投標文件</a:t>
            </a:r>
            <a:r>
              <a:rPr lang="zh-TW" altLang="en-US">
                <a:latin typeface="標楷體" panose="03000509000000000000" pitchFamily="65" charset="-120"/>
                <a:ea typeface="標楷體" panose="03000509000000000000" pitchFamily="65" charset="-120"/>
              </a:rPr>
              <a:t>，除供公務上使用或法令另有規定外，應保守秘密。</a:t>
            </a:r>
          </a:p>
          <a:p>
            <a:pPr lvl="1"/>
            <a:endParaRPr lang="zh-TW" altLang="en-US">
              <a:latin typeface="標楷體" panose="03000509000000000000" pitchFamily="65" charset="-120"/>
              <a:ea typeface="標楷體" panose="03000509000000000000" pitchFamily="65" charset="-120"/>
            </a:endParaRPr>
          </a:p>
          <a:p>
            <a:pPr lvl="1">
              <a:lnSpc>
                <a:spcPct val="90000"/>
              </a:lnSpc>
            </a:pPr>
            <a:endParaRPr lang="zh-TW" altLang="en-US"/>
          </a:p>
          <a:p>
            <a:pPr lvl="1"/>
            <a:endParaRPr lang="en-US" altLang="zh-TW">
              <a:latin typeface="標楷體" panose="03000509000000000000" pitchFamily="65" charset="-120"/>
              <a:ea typeface="標楷體" panose="03000509000000000000" pitchFamily="65" charset="-12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E1B73634-E4F5-474E-91DC-BF5C27537C8E}"/>
              </a:ext>
            </a:extLst>
          </p:cNvPr>
          <p:cNvSpPr>
            <a:spLocks noGrp="1"/>
          </p:cNvSpPr>
          <p:nvPr>
            <p:ph type="title"/>
          </p:nvPr>
        </p:nvSpPr>
        <p:spPr>
          <a:xfrm>
            <a:off x="508000" y="0"/>
            <a:ext cx="8229600" cy="1143000"/>
          </a:xfrm>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採購方式</a:t>
            </a:r>
          </a:p>
        </p:txBody>
      </p:sp>
      <p:graphicFrame>
        <p:nvGraphicFramePr>
          <p:cNvPr id="5" name="內容版面配置區 1">
            <a:extLst>
              <a:ext uri="{FF2B5EF4-FFF2-40B4-BE49-F238E27FC236}">
                <a16:creationId xmlns:a16="http://schemas.microsoft.com/office/drawing/2014/main" id="{3AB9415C-14B1-46DE-AD8F-1DB34244D66B}"/>
              </a:ext>
            </a:extLst>
          </p:cNvPr>
          <p:cNvGraphicFramePr>
            <a:graphicFrameLocks noGrp="1"/>
          </p:cNvGraphicFramePr>
          <p:nvPr>
            <p:ph idx="1"/>
            <p:extLst>
              <p:ext uri="{D42A27DB-BD31-4B8C-83A1-F6EECF244321}">
                <p14:modId xmlns:p14="http://schemas.microsoft.com/office/powerpoint/2010/main" val="1938685133"/>
              </p:ext>
            </p:extLst>
          </p:nvPr>
        </p:nvGraphicFramePr>
        <p:xfrm>
          <a:off x="539552" y="126876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E032F522-F34F-426B-BA8C-C4CDEF27BF54}"/>
              </a:ext>
            </a:extLst>
          </p:cNvPr>
          <p:cNvSpPr>
            <a:spLocks noGrp="1"/>
          </p:cNvSpPr>
          <p:nvPr>
            <p:ph type="title"/>
          </p:nvPr>
        </p:nvSpPr>
        <p:spPr>
          <a:xfrm>
            <a:off x="468313" y="188913"/>
            <a:ext cx="8229600" cy="1143000"/>
          </a:xfrm>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採購方式</a:t>
            </a:r>
          </a:p>
        </p:txBody>
      </p:sp>
      <p:graphicFrame>
        <p:nvGraphicFramePr>
          <p:cNvPr id="5" name="Group 39">
            <a:extLst>
              <a:ext uri="{FF2B5EF4-FFF2-40B4-BE49-F238E27FC236}">
                <a16:creationId xmlns:a16="http://schemas.microsoft.com/office/drawing/2014/main" id="{4A0AABD2-F9ED-4D78-B356-98A174F50F0E}"/>
              </a:ext>
            </a:extLst>
          </p:cNvPr>
          <p:cNvGraphicFramePr>
            <a:graphicFrameLocks/>
          </p:cNvGraphicFramePr>
          <p:nvPr/>
        </p:nvGraphicFramePr>
        <p:xfrm>
          <a:off x="827088" y="1628775"/>
          <a:ext cx="7705725" cy="3667125"/>
        </p:xfrm>
        <a:graphic>
          <a:graphicData uri="http://schemas.openxmlformats.org/drawingml/2006/table">
            <a:tbl>
              <a:tblPr/>
              <a:tblGrid>
                <a:gridCol w="4309697">
                  <a:extLst>
                    <a:ext uri="{9D8B030D-6E8A-4147-A177-3AD203B41FA5}">
                      <a16:colId xmlns:a16="http://schemas.microsoft.com/office/drawing/2014/main" val="20000"/>
                    </a:ext>
                  </a:extLst>
                </a:gridCol>
                <a:gridCol w="3396028">
                  <a:extLst>
                    <a:ext uri="{9D8B030D-6E8A-4147-A177-3AD203B41FA5}">
                      <a16:colId xmlns:a16="http://schemas.microsoft.com/office/drawing/2014/main" val="20001"/>
                    </a:ext>
                  </a:extLst>
                </a:gridCol>
              </a:tblGrid>
              <a:tr h="504260">
                <a:tc>
                  <a:txBody>
                    <a:bodyPr/>
                    <a:lstStyle/>
                    <a:p>
                      <a:pPr marL="0" marR="0" lvl="0" indent="0" algn="ctr" defTabSz="914400" rtl="0" eaLnBrk="1" fontAlgn="base" latinLnBrk="0" hangingPunct="1">
                        <a:lnSpc>
                          <a:spcPct val="85000"/>
                        </a:lnSpc>
                        <a:spcBef>
                          <a:spcPct val="20000"/>
                        </a:spcBef>
                        <a:spcAft>
                          <a:spcPct val="0"/>
                        </a:spcAft>
                        <a:buClrTx/>
                        <a:buSzTx/>
                        <a:buFontTx/>
                        <a:buNone/>
                        <a:tabLst/>
                      </a:pPr>
                      <a:r>
                        <a:rPr lang="zh-TW" altLang="en-US" sz="2800" b="1" dirty="0">
                          <a:effectLst/>
                          <a:latin typeface="標楷體" pitchFamily="65" charset="-120"/>
                          <a:ea typeface="標楷體" pitchFamily="65" charset="-120"/>
                        </a:rPr>
                        <a:t>招標方式</a:t>
                      </a:r>
                      <a:endParaRPr kumimoji="1" lang="zh-TW" altLang="en-US" sz="2800" b="1" i="0" u="none" strike="noStrike" cap="none" normalizeH="0" baseline="0" dirty="0">
                        <a:ln>
                          <a:noFill/>
                        </a:ln>
                        <a:solidFill>
                          <a:schemeClr val="tx1"/>
                        </a:solidFill>
                        <a:effectLst/>
                        <a:latin typeface="標楷體" pitchFamily="65" charset="-120"/>
                        <a:ea typeface="標楷體" pitchFamily="65" charset="-120"/>
                      </a:endParaRPr>
                    </a:p>
                  </a:txBody>
                  <a:tcPr marL="91453" marR="91453" marT="45719" marB="4571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85000"/>
                        </a:lnSpc>
                        <a:spcBef>
                          <a:spcPct val="20000"/>
                        </a:spcBef>
                        <a:spcAft>
                          <a:spcPct val="0"/>
                        </a:spcAft>
                        <a:buClrTx/>
                        <a:buSzTx/>
                        <a:buFontTx/>
                        <a:buNone/>
                        <a:tabLst/>
                      </a:pPr>
                      <a:r>
                        <a:rPr lang="zh-TW" altLang="en-US" sz="2800" b="1" dirty="0">
                          <a:effectLst/>
                          <a:latin typeface="標楷體" pitchFamily="65" charset="-120"/>
                          <a:ea typeface="標楷體" pitchFamily="65" charset="-120"/>
                        </a:rPr>
                        <a:t>決標原則</a:t>
                      </a:r>
                      <a:endParaRPr kumimoji="1" lang="zh-TW" altLang="en-US" sz="2800" b="1" i="0" u="none" strike="noStrike" cap="none" normalizeH="0" baseline="0" dirty="0">
                        <a:ln>
                          <a:noFill/>
                        </a:ln>
                        <a:solidFill>
                          <a:schemeClr val="tx1"/>
                        </a:solidFill>
                        <a:effectLst/>
                        <a:latin typeface="標楷體" pitchFamily="65" charset="-120"/>
                        <a:ea typeface="標楷體" pitchFamily="65" charset="-120"/>
                      </a:endParaRPr>
                    </a:p>
                  </a:txBody>
                  <a:tcPr marL="91453" marR="91453" marT="45719" marB="4571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0"/>
                  </a:ext>
                </a:extLst>
              </a:tr>
              <a:tr h="902295">
                <a:tc>
                  <a:txBody>
                    <a:bodyPr/>
                    <a:lstStyle>
                      <a:lvl1pPr>
                        <a:spcBef>
                          <a:spcPct val="20000"/>
                        </a:spcBef>
                        <a:defRPr kumimoji="1" sz="2800">
                          <a:solidFill>
                            <a:schemeClr val="tx1"/>
                          </a:solidFill>
                          <a:latin typeface="Verdana" pitchFamily="34" charset="0"/>
                          <a:ea typeface="新細明體" pitchFamily="18" charset="-120"/>
                        </a:defRPr>
                      </a:lvl1pPr>
                      <a:lvl2pPr>
                        <a:spcBef>
                          <a:spcPct val="20000"/>
                        </a:spcBef>
                        <a:defRPr kumimoji="1" sz="2400">
                          <a:solidFill>
                            <a:schemeClr val="tx1"/>
                          </a:solidFill>
                          <a:latin typeface="Verdana" pitchFamily="34" charset="0"/>
                          <a:ea typeface="新細明體" pitchFamily="18" charset="-120"/>
                        </a:defRPr>
                      </a:lvl2pPr>
                      <a:lvl3pPr>
                        <a:spcBef>
                          <a:spcPct val="20000"/>
                        </a:spcBef>
                        <a:defRPr kumimoji="1" sz="2000">
                          <a:solidFill>
                            <a:schemeClr val="tx1"/>
                          </a:solidFill>
                          <a:latin typeface="Verdana" pitchFamily="34" charset="0"/>
                          <a:ea typeface="新細明體" pitchFamily="18" charset="-120"/>
                        </a:defRPr>
                      </a:lvl3pPr>
                      <a:lvl4pPr>
                        <a:spcBef>
                          <a:spcPct val="20000"/>
                        </a:spcBef>
                        <a:defRPr kumimoji="1">
                          <a:solidFill>
                            <a:schemeClr val="tx1"/>
                          </a:solidFill>
                          <a:latin typeface="Verdana" pitchFamily="34" charset="0"/>
                          <a:ea typeface="新細明體" pitchFamily="18" charset="-120"/>
                        </a:defRPr>
                      </a:lvl4pPr>
                      <a:lvl5pPr>
                        <a:spcBef>
                          <a:spcPct val="20000"/>
                        </a:spcBef>
                        <a:defRPr kumimoji="1">
                          <a:solidFill>
                            <a:schemeClr val="tx1"/>
                          </a:solidFill>
                          <a:latin typeface="Verdana" pitchFamily="34" charset="0"/>
                          <a:ea typeface="新細明體" pitchFamily="18" charset="-120"/>
                        </a:defRPr>
                      </a:lvl5pPr>
                      <a:lvl6pPr fontAlgn="base">
                        <a:spcBef>
                          <a:spcPct val="20000"/>
                        </a:spcBef>
                        <a:spcAft>
                          <a:spcPct val="0"/>
                        </a:spcAft>
                        <a:defRPr kumimoji="1">
                          <a:solidFill>
                            <a:schemeClr val="tx1"/>
                          </a:solidFill>
                          <a:latin typeface="Verdana" pitchFamily="34" charset="0"/>
                          <a:ea typeface="新細明體" pitchFamily="18" charset="-120"/>
                        </a:defRPr>
                      </a:lvl6pPr>
                      <a:lvl7pPr fontAlgn="base">
                        <a:spcBef>
                          <a:spcPct val="20000"/>
                        </a:spcBef>
                        <a:spcAft>
                          <a:spcPct val="0"/>
                        </a:spcAft>
                        <a:defRPr kumimoji="1">
                          <a:solidFill>
                            <a:schemeClr val="tx1"/>
                          </a:solidFill>
                          <a:latin typeface="Verdana" pitchFamily="34" charset="0"/>
                          <a:ea typeface="新細明體" pitchFamily="18" charset="-120"/>
                        </a:defRPr>
                      </a:lvl7pPr>
                      <a:lvl8pPr fontAlgn="base">
                        <a:spcBef>
                          <a:spcPct val="20000"/>
                        </a:spcBef>
                        <a:spcAft>
                          <a:spcPct val="0"/>
                        </a:spcAft>
                        <a:defRPr kumimoji="1">
                          <a:solidFill>
                            <a:schemeClr val="tx1"/>
                          </a:solidFill>
                          <a:latin typeface="Verdana" pitchFamily="34" charset="0"/>
                          <a:ea typeface="新細明體" pitchFamily="18" charset="-120"/>
                        </a:defRPr>
                      </a:lvl8pPr>
                      <a:lvl9pPr fontAlgn="base">
                        <a:spcBef>
                          <a:spcPct val="20000"/>
                        </a:spcBef>
                        <a:spcAft>
                          <a:spcPct val="0"/>
                        </a:spcAft>
                        <a:defRPr kumimoji="1">
                          <a:solidFill>
                            <a:schemeClr val="tx1"/>
                          </a:solidFill>
                          <a:latin typeface="Verdana" pitchFamily="34" charset="0"/>
                          <a:ea typeface="新細明體" pitchFamily="18" charset="-12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1" lang="zh-TW" altLang="en-US" sz="2800" b="1" i="0" u="none" strike="noStrike" cap="none" normalizeH="0" baseline="0" dirty="0">
                          <a:ln>
                            <a:noFill/>
                          </a:ln>
                          <a:solidFill>
                            <a:srgbClr val="0000FF"/>
                          </a:solidFill>
                          <a:effectLst/>
                          <a:latin typeface="標楷體" pitchFamily="65" charset="-120"/>
                          <a:ea typeface="標楷體" pitchFamily="65" charset="-120"/>
                        </a:rPr>
                        <a:t>公開招標</a:t>
                      </a:r>
                      <a:endParaRPr kumimoji="1" lang="zh-TW" altLang="en-US" sz="2000" b="1" i="0" u="none" strike="noStrike" cap="none" normalizeH="0" baseline="0" dirty="0">
                        <a:ln>
                          <a:noFill/>
                        </a:ln>
                        <a:solidFill>
                          <a:srgbClr val="0000FF"/>
                        </a:solidFill>
                        <a:effectLst/>
                        <a:latin typeface="標楷體" pitchFamily="65" charset="-120"/>
                        <a:ea typeface="標楷體" pitchFamily="65" charset="-120"/>
                      </a:endParaRPr>
                    </a:p>
                  </a:txBody>
                  <a:tcPr marL="91453" marR="91453" marT="45719" marB="4571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Verdana" pitchFamily="34" charset="0"/>
                          <a:ea typeface="新細明體" pitchFamily="18" charset="-120"/>
                        </a:defRPr>
                      </a:lvl1pPr>
                      <a:lvl2pPr>
                        <a:spcBef>
                          <a:spcPct val="20000"/>
                        </a:spcBef>
                        <a:defRPr kumimoji="1" sz="2400">
                          <a:solidFill>
                            <a:schemeClr val="tx1"/>
                          </a:solidFill>
                          <a:latin typeface="Verdana" pitchFamily="34" charset="0"/>
                          <a:ea typeface="新細明體" pitchFamily="18" charset="-120"/>
                        </a:defRPr>
                      </a:lvl2pPr>
                      <a:lvl3pPr>
                        <a:spcBef>
                          <a:spcPct val="20000"/>
                        </a:spcBef>
                        <a:defRPr kumimoji="1" sz="2000">
                          <a:solidFill>
                            <a:schemeClr val="tx1"/>
                          </a:solidFill>
                          <a:latin typeface="Verdana" pitchFamily="34" charset="0"/>
                          <a:ea typeface="新細明體" pitchFamily="18" charset="-120"/>
                        </a:defRPr>
                      </a:lvl3pPr>
                      <a:lvl4pPr>
                        <a:spcBef>
                          <a:spcPct val="20000"/>
                        </a:spcBef>
                        <a:defRPr kumimoji="1">
                          <a:solidFill>
                            <a:schemeClr val="tx1"/>
                          </a:solidFill>
                          <a:latin typeface="Verdana" pitchFamily="34" charset="0"/>
                          <a:ea typeface="新細明體" pitchFamily="18" charset="-120"/>
                        </a:defRPr>
                      </a:lvl4pPr>
                      <a:lvl5pPr>
                        <a:spcBef>
                          <a:spcPct val="20000"/>
                        </a:spcBef>
                        <a:defRPr kumimoji="1">
                          <a:solidFill>
                            <a:schemeClr val="tx1"/>
                          </a:solidFill>
                          <a:latin typeface="Verdana" pitchFamily="34" charset="0"/>
                          <a:ea typeface="新細明體" pitchFamily="18" charset="-120"/>
                        </a:defRPr>
                      </a:lvl5pPr>
                      <a:lvl6pPr fontAlgn="base">
                        <a:spcBef>
                          <a:spcPct val="20000"/>
                        </a:spcBef>
                        <a:spcAft>
                          <a:spcPct val="0"/>
                        </a:spcAft>
                        <a:defRPr kumimoji="1">
                          <a:solidFill>
                            <a:schemeClr val="tx1"/>
                          </a:solidFill>
                          <a:latin typeface="Verdana" pitchFamily="34" charset="0"/>
                          <a:ea typeface="新細明體" pitchFamily="18" charset="-120"/>
                        </a:defRPr>
                      </a:lvl6pPr>
                      <a:lvl7pPr fontAlgn="base">
                        <a:spcBef>
                          <a:spcPct val="20000"/>
                        </a:spcBef>
                        <a:spcAft>
                          <a:spcPct val="0"/>
                        </a:spcAft>
                        <a:defRPr kumimoji="1">
                          <a:solidFill>
                            <a:schemeClr val="tx1"/>
                          </a:solidFill>
                          <a:latin typeface="Verdana" pitchFamily="34" charset="0"/>
                          <a:ea typeface="新細明體" pitchFamily="18" charset="-120"/>
                        </a:defRPr>
                      </a:lvl7pPr>
                      <a:lvl8pPr fontAlgn="base">
                        <a:spcBef>
                          <a:spcPct val="20000"/>
                        </a:spcBef>
                        <a:spcAft>
                          <a:spcPct val="0"/>
                        </a:spcAft>
                        <a:defRPr kumimoji="1">
                          <a:solidFill>
                            <a:schemeClr val="tx1"/>
                          </a:solidFill>
                          <a:latin typeface="Verdana" pitchFamily="34" charset="0"/>
                          <a:ea typeface="新細明體" pitchFamily="18" charset="-120"/>
                        </a:defRPr>
                      </a:lvl8pPr>
                      <a:lvl9pPr fontAlgn="base">
                        <a:spcBef>
                          <a:spcPct val="20000"/>
                        </a:spcBef>
                        <a:spcAft>
                          <a:spcPct val="0"/>
                        </a:spcAft>
                        <a:defRPr kumimoji="1">
                          <a:solidFill>
                            <a:schemeClr val="tx1"/>
                          </a:solidFill>
                          <a:latin typeface="Verdana" pitchFamily="34" charset="0"/>
                          <a:ea typeface="新細明體" pitchFamily="18" charset="-120"/>
                        </a:defRPr>
                      </a:lvl9pPr>
                    </a:lstStyle>
                    <a:p>
                      <a:pPr marL="0" marR="0" lvl="0" indent="0" algn="l" defTabSz="914400" rtl="0" eaLnBrk="1" fontAlgn="b" latinLnBrk="0" hangingPunct="1">
                        <a:lnSpc>
                          <a:spcPct val="85000"/>
                        </a:lnSpc>
                        <a:spcBef>
                          <a:spcPct val="20000"/>
                        </a:spcBef>
                        <a:spcAft>
                          <a:spcPct val="0"/>
                        </a:spcAft>
                        <a:buClrTx/>
                        <a:buSzTx/>
                        <a:buFontTx/>
                        <a:buNone/>
                        <a:tabLst/>
                        <a:defRPr/>
                      </a:pP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1.</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最低標</a:t>
                      </a: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最高標</a:t>
                      </a:r>
                    </a:p>
                    <a:p>
                      <a:pPr marL="0" marR="0" lvl="0" indent="0" algn="l" defTabSz="914400" rtl="0" eaLnBrk="1" fontAlgn="base" latinLnBrk="0" hangingPunct="1">
                        <a:lnSpc>
                          <a:spcPct val="85000"/>
                        </a:lnSpc>
                        <a:spcBef>
                          <a:spcPct val="20000"/>
                        </a:spcBef>
                        <a:spcAft>
                          <a:spcPct val="0"/>
                        </a:spcAft>
                        <a:buClrTx/>
                        <a:buSzTx/>
                        <a:buFontTx/>
                        <a:buNone/>
                        <a:tabLst/>
                      </a:pP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2.</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適用最有利標</a:t>
                      </a:r>
                    </a:p>
                  </a:txBody>
                  <a:tcPr marL="91453" marR="91453" marT="45719" marB="4571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79475">
                <a:tc>
                  <a:txBody>
                    <a:bodyPr/>
                    <a:lstStyle>
                      <a:lvl1pPr>
                        <a:spcBef>
                          <a:spcPct val="20000"/>
                        </a:spcBef>
                        <a:defRPr kumimoji="1" sz="2800">
                          <a:solidFill>
                            <a:schemeClr val="tx1"/>
                          </a:solidFill>
                          <a:latin typeface="Verdana" pitchFamily="34" charset="0"/>
                          <a:ea typeface="新細明體" pitchFamily="18" charset="-120"/>
                        </a:defRPr>
                      </a:lvl1pPr>
                      <a:lvl2pPr>
                        <a:spcBef>
                          <a:spcPct val="20000"/>
                        </a:spcBef>
                        <a:defRPr kumimoji="1" sz="2400">
                          <a:solidFill>
                            <a:schemeClr val="tx1"/>
                          </a:solidFill>
                          <a:latin typeface="Verdana" pitchFamily="34" charset="0"/>
                          <a:ea typeface="新細明體" pitchFamily="18" charset="-120"/>
                        </a:defRPr>
                      </a:lvl2pPr>
                      <a:lvl3pPr>
                        <a:spcBef>
                          <a:spcPct val="20000"/>
                        </a:spcBef>
                        <a:defRPr kumimoji="1" sz="2000">
                          <a:solidFill>
                            <a:schemeClr val="tx1"/>
                          </a:solidFill>
                          <a:latin typeface="Verdana" pitchFamily="34" charset="0"/>
                          <a:ea typeface="新細明體" pitchFamily="18" charset="-120"/>
                        </a:defRPr>
                      </a:lvl3pPr>
                      <a:lvl4pPr>
                        <a:spcBef>
                          <a:spcPct val="20000"/>
                        </a:spcBef>
                        <a:defRPr kumimoji="1">
                          <a:solidFill>
                            <a:schemeClr val="tx1"/>
                          </a:solidFill>
                          <a:latin typeface="Verdana" pitchFamily="34" charset="0"/>
                          <a:ea typeface="新細明體" pitchFamily="18" charset="-120"/>
                        </a:defRPr>
                      </a:lvl4pPr>
                      <a:lvl5pPr>
                        <a:spcBef>
                          <a:spcPct val="20000"/>
                        </a:spcBef>
                        <a:defRPr kumimoji="1">
                          <a:solidFill>
                            <a:schemeClr val="tx1"/>
                          </a:solidFill>
                          <a:latin typeface="Verdana" pitchFamily="34" charset="0"/>
                          <a:ea typeface="新細明體" pitchFamily="18" charset="-120"/>
                        </a:defRPr>
                      </a:lvl5pPr>
                      <a:lvl6pPr fontAlgn="base">
                        <a:spcBef>
                          <a:spcPct val="20000"/>
                        </a:spcBef>
                        <a:spcAft>
                          <a:spcPct val="0"/>
                        </a:spcAft>
                        <a:defRPr kumimoji="1">
                          <a:solidFill>
                            <a:schemeClr val="tx1"/>
                          </a:solidFill>
                          <a:latin typeface="Verdana" pitchFamily="34" charset="0"/>
                          <a:ea typeface="新細明體" pitchFamily="18" charset="-120"/>
                        </a:defRPr>
                      </a:lvl6pPr>
                      <a:lvl7pPr fontAlgn="base">
                        <a:spcBef>
                          <a:spcPct val="20000"/>
                        </a:spcBef>
                        <a:spcAft>
                          <a:spcPct val="0"/>
                        </a:spcAft>
                        <a:defRPr kumimoji="1">
                          <a:solidFill>
                            <a:schemeClr val="tx1"/>
                          </a:solidFill>
                          <a:latin typeface="Verdana" pitchFamily="34" charset="0"/>
                          <a:ea typeface="新細明體" pitchFamily="18" charset="-120"/>
                        </a:defRPr>
                      </a:lvl7pPr>
                      <a:lvl8pPr fontAlgn="base">
                        <a:spcBef>
                          <a:spcPct val="20000"/>
                        </a:spcBef>
                        <a:spcAft>
                          <a:spcPct val="0"/>
                        </a:spcAft>
                        <a:defRPr kumimoji="1">
                          <a:solidFill>
                            <a:schemeClr val="tx1"/>
                          </a:solidFill>
                          <a:latin typeface="Verdana" pitchFamily="34" charset="0"/>
                          <a:ea typeface="新細明體" pitchFamily="18" charset="-120"/>
                        </a:defRPr>
                      </a:lvl8pPr>
                      <a:lvl9pPr fontAlgn="base">
                        <a:spcBef>
                          <a:spcPct val="20000"/>
                        </a:spcBef>
                        <a:spcAft>
                          <a:spcPct val="0"/>
                        </a:spcAft>
                        <a:defRPr kumimoji="1">
                          <a:solidFill>
                            <a:schemeClr val="tx1"/>
                          </a:solidFill>
                          <a:latin typeface="Verdana" pitchFamily="34" charset="0"/>
                          <a:ea typeface="新細明體" pitchFamily="18" charset="-12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1" lang="zh-TW" altLang="en-US" sz="2800" b="1" i="0" u="none" strike="noStrike" cap="none" normalizeH="0" baseline="0" dirty="0">
                          <a:ln>
                            <a:noFill/>
                          </a:ln>
                          <a:solidFill>
                            <a:srgbClr val="0000FF"/>
                          </a:solidFill>
                          <a:effectLst/>
                          <a:latin typeface="標楷體" pitchFamily="65" charset="-120"/>
                          <a:ea typeface="標楷體" pitchFamily="65" charset="-120"/>
                        </a:rPr>
                        <a:t>限制性招標</a:t>
                      </a:r>
                    </a:p>
                  </a:txBody>
                  <a:tcPr marL="91453" marR="91453" marT="45719" marB="4571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Verdana" pitchFamily="34" charset="0"/>
                          <a:ea typeface="新細明體" pitchFamily="18" charset="-120"/>
                        </a:defRPr>
                      </a:lvl1pPr>
                      <a:lvl2pPr>
                        <a:spcBef>
                          <a:spcPct val="20000"/>
                        </a:spcBef>
                        <a:defRPr kumimoji="1" sz="2400">
                          <a:solidFill>
                            <a:schemeClr val="tx1"/>
                          </a:solidFill>
                          <a:latin typeface="Verdana" pitchFamily="34" charset="0"/>
                          <a:ea typeface="新細明體" pitchFamily="18" charset="-120"/>
                        </a:defRPr>
                      </a:lvl2pPr>
                      <a:lvl3pPr>
                        <a:spcBef>
                          <a:spcPct val="20000"/>
                        </a:spcBef>
                        <a:defRPr kumimoji="1" sz="2000">
                          <a:solidFill>
                            <a:schemeClr val="tx1"/>
                          </a:solidFill>
                          <a:latin typeface="Verdana" pitchFamily="34" charset="0"/>
                          <a:ea typeface="新細明體" pitchFamily="18" charset="-120"/>
                        </a:defRPr>
                      </a:lvl3pPr>
                      <a:lvl4pPr>
                        <a:spcBef>
                          <a:spcPct val="20000"/>
                        </a:spcBef>
                        <a:defRPr kumimoji="1">
                          <a:solidFill>
                            <a:schemeClr val="tx1"/>
                          </a:solidFill>
                          <a:latin typeface="Verdana" pitchFamily="34" charset="0"/>
                          <a:ea typeface="新細明體" pitchFamily="18" charset="-120"/>
                        </a:defRPr>
                      </a:lvl4pPr>
                      <a:lvl5pPr>
                        <a:spcBef>
                          <a:spcPct val="20000"/>
                        </a:spcBef>
                        <a:defRPr kumimoji="1">
                          <a:solidFill>
                            <a:schemeClr val="tx1"/>
                          </a:solidFill>
                          <a:latin typeface="Verdana" pitchFamily="34" charset="0"/>
                          <a:ea typeface="新細明體" pitchFamily="18" charset="-120"/>
                        </a:defRPr>
                      </a:lvl5pPr>
                      <a:lvl6pPr fontAlgn="base">
                        <a:spcBef>
                          <a:spcPct val="20000"/>
                        </a:spcBef>
                        <a:spcAft>
                          <a:spcPct val="0"/>
                        </a:spcAft>
                        <a:defRPr kumimoji="1">
                          <a:solidFill>
                            <a:schemeClr val="tx1"/>
                          </a:solidFill>
                          <a:latin typeface="Verdana" pitchFamily="34" charset="0"/>
                          <a:ea typeface="新細明體" pitchFamily="18" charset="-120"/>
                        </a:defRPr>
                      </a:lvl6pPr>
                      <a:lvl7pPr fontAlgn="base">
                        <a:spcBef>
                          <a:spcPct val="20000"/>
                        </a:spcBef>
                        <a:spcAft>
                          <a:spcPct val="0"/>
                        </a:spcAft>
                        <a:defRPr kumimoji="1">
                          <a:solidFill>
                            <a:schemeClr val="tx1"/>
                          </a:solidFill>
                          <a:latin typeface="Verdana" pitchFamily="34" charset="0"/>
                          <a:ea typeface="新細明體" pitchFamily="18" charset="-120"/>
                        </a:defRPr>
                      </a:lvl7pPr>
                      <a:lvl8pPr fontAlgn="base">
                        <a:spcBef>
                          <a:spcPct val="20000"/>
                        </a:spcBef>
                        <a:spcAft>
                          <a:spcPct val="0"/>
                        </a:spcAft>
                        <a:defRPr kumimoji="1">
                          <a:solidFill>
                            <a:schemeClr val="tx1"/>
                          </a:solidFill>
                          <a:latin typeface="Verdana" pitchFamily="34" charset="0"/>
                          <a:ea typeface="新細明體" pitchFamily="18" charset="-120"/>
                        </a:defRPr>
                      </a:lvl8pPr>
                      <a:lvl9pPr fontAlgn="base">
                        <a:spcBef>
                          <a:spcPct val="20000"/>
                        </a:spcBef>
                        <a:spcAft>
                          <a:spcPct val="0"/>
                        </a:spcAft>
                        <a:defRPr kumimoji="1">
                          <a:solidFill>
                            <a:schemeClr val="tx1"/>
                          </a:solidFill>
                          <a:latin typeface="Verdana" pitchFamily="34" charset="0"/>
                          <a:ea typeface="新細明體" pitchFamily="18" charset="-120"/>
                        </a:defRPr>
                      </a:lvl9pPr>
                    </a:lstStyle>
                    <a:p>
                      <a:pPr marL="0" marR="0" lvl="0" indent="0" algn="l" defTabSz="914400" rtl="0" eaLnBrk="1" fontAlgn="b" latinLnBrk="0" hangingPunct="1">
                        <a:lnSpc>
                          <a:spcPct val="85000"/>
                        </a:lnSpc>
                        <a:spcBef>
                          <a:spcPct val="20000"/>
                        </a:spcBef>
                        <a:spcAft>
                          <a:spcPct val="0"/>
                        </a:spcAft>
                        <a:buClrTx/>
                        <a:buSzTx/>
                        <a:buFontTx/>
                        <a:buNone/>
                        <a:tabLst/>
                        <a:defRPr/>
                      </a:pP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1.</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最低標</a:t>
                      </a: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最高標</a:t>
                      </a:r>
                    </a:p>
                    <a:p>
                      <a:pPr marL="0" marR="0" lvl="0" indent="0" algn="l" defTabSz="914400" rtl="0" eaLnBrk="1" fontAlgn="b" latinLnBrk="0" hangingPunct="1">
                        <a:lnSpc>
                          <a:spcPct val="85000"/>
                        </a:lnSpc>
                        <a:spcBef>
                          <a:spcPct val="20000"/>
                        </a:spcBef>
                        <a:spcAft>
                          <a:spcPct val="0"/>
                        </a:spcAft>
                        <a:buClrTx/>
                        <a:buSzTx/>
                        <a:buFontTx/>
                        <a:buNone/>
                        <a:tabLst/>
                      </a:pPr>
                      <a:r>
                        <a:rPr kumimoji="1" lang="en-US" altLang="zh-TW" sz="2800" b="1" i="0" u="none" strike="noStrike" cap="none" normalizeH="0" baseline="0" dirty="0">
                          <a:ln>
                            <a:noFill/>
                          </a:ln>
                          <a:solidFill>
                            <a:srgbClr val="FF0000"/>
                          </a:solidFill>
                          <a:effectLst/>
                          <a:latin typeface="標楷體" pitchFamily="65" charset="-120"/>
                          <a:ea typeface="標楷體" pitchFamily="65" charset="-120"/>
                        </a:rPr>
                        <a:t>2.</a:t>
                      </a:r>
                      <a:r>
                        <a:rPr kumimoji="1" lang="zh-TW" altLang="en-US" sz="2800" b="1" i="0" u="none" strike="noStrike" cap="none" normalizeH="0" baseline="0" dirty="0">
                          <a:ln>
                            <a:noFill/>
                          </a:ln>
                          <a:solidFill>
                            <a:srgbClr val="FF0000"/>
                          </a:solidFill>
                          <a:effectLst/>
                          <a:latin typeface="標楷體" pitchFamily="65" charset="-120"/>
                          <a:ea typeface="標楷體" pitchFamily="65" charset="-120"/>
                        </a:rPr>
                        <a:t>準用最有利標</a:t>
                      </a:r>
                    </a:p>
                  </a:txBody>
                  <a:tcPr marL="91453" marR="91453" marT="45719" marB="4571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81095">
                <a:tc>
                  <a:txBody>
                    <a:bodyPr/>
                    <a:lstStyle>
                      <a:lvl1pPr>
                        <a:spcBef>
                          <a:spcPct val="20000"/>
                        </a:spcBef>
                        <a:defRPr kumimoji="1" sz="2800">
                          <a:solidFill>
                            <a:schemeClr val="tx1"/>
                          </a:solidFill>
                          <a:latin typeface="Verdana" pitchFamily="34" charset="0"/>
                          <a:ea typeface="新細明體" pitchFamily="18" charset="-120"/>
                        </a:defRPr>
                      </a:lvl1pPr>
                      <a:lvl2pPr>
                        <a:spcBef>
                          <a:spcPct val="20000"/>
                        </a:spcBef>
                        <a:defRPr kumimoji="1" sz="2400">
                          <a:solidFill>
                            <a:schemeClr val="tx1"/>
                          </a:solidFill>
                          <a:latin typeface="Verdana" pitchFamily="34" charset="0"/>
                          <a:ea typeface="新細明體" pitchFamily="18" charset="-120"/>
                        </a:defRPr>
                      </a:lvl2pPr>
                      <a:lvl3pPr>
                        <a:spcBef>
                          <a:spcPct val="20000"/>
                        </a:spcBef>
                        <a:defRPr kumimoji="1" sz="2000">
                          <a:solidFill>
                            <a:schemeClr val="tx1"/>
                          </a:solidFill>
                          <a:latin typeface="Verdana" pitchFamily="34" charset="0"/>
                          <a:ea typeface="新細明體" pitchFamily="18" charset="-120"/>
                        </a:defRPr>
                      </a:lvl3pPr>
                      <a:lvl4pPr>
                        <a:spcBef>
                          <a:spcPct val="20000"/>
                        </a:spcBef>
                        <a:defRPr kumimoji="1">
                          <a:solidFill>
                            <a:schemeClr val="tx1"/>
                          </a:solidFill>
                          <a:latin typeface="Verdana" pitchFamily="34" charset="0"/>
                          <a:ea typeface="新細明體" pitchFamily="18" charset="-120"/>
                        </a:defRPr>
                      </a:lvl4pPr>
                      <a:lvl5pPr>
                        <a:spcBef>
                          <a:spcPct val="20000"/>
                        </a:spcBef>
                        <a:defRPr kumimoji="1">
                          <a:solidFill>
                            <a:schemeClr val="tx1"/>
                          </a:solidFill>
                          <a:latin typeface="Verdana" pitchFamily="34" charset="0"/>
                          <a:ea typeface="新細明體" pitchFamily="18" charset="-120"/>
                        </a:defRPr>
                      </a:lvl5pPr>
                      <a:lvl6pPr fontAlgn="base">
                        <a:spcBef>
                          <a:spcPct val="20000"/>
                        </a:spcBef>
                        <a:spcAft>
                          <a:spcPct val="0"/>
                        </a:spcAft>
                        <a:defRPr kumimoji="1">
                          <a:solidFill>
                            <a:schemeClr val="tx1"/>
                          </a:solidFill>
                          <a:latin typeface="Verdana" pitchFamily="34" charset="0"/>
                          <a:ea typeface="新細明體" pitchFamily="18" charset="-120"/>
                        </a:defRPr>
                      </a:lvl6pPr>
                      <a:lvl7pPr fontAlgn="base">
                        <a:spcBef>
                          <a:spcPct val="20000"/>
                        </a:spcBef>
                        <a:spcAft>
                          <a:spcPct val="0"/>
                        </a:spcAft>
                        <a:defRPr kumimoji="1">
                          <a:solidFill>
                            <a:schemeClr val="tx1"/>
                          </a:solidFill>
                          <a:latin typeface="Verdana" pitchFamily="34" charset="0"/>
                          <a:ea typeface="新細明體" pitchFamily="18" charset="-120"/>
                        </a:defRPr>
                      </a:lvl7pPr>
                      <a:lvl8pPr fontAlgn="base">
                        <a:spcBef>
                          <a:spcPct val="20000"/>
                        </a:spcBef>
                        <a:spcAft>
                          <a:spcPct val="0"/>
                        </a:spcAft>
                        <a:defRPr kumimoji="1">
                          <a:solidFill>
                            <a:schemeClr val="tx1"/>
                          </a:solidFill>
                          <a:latin typeface="Verdana" pitchFamily="34" charset="0"/>
                          <a:ea typeface="新細明體" pitchFamily="18" charset="-120"/>
                        </a:defRPr>
                      </a:lvl8pPr>
                      <a:lvl9pPr fontAlgn="base">
                        <a:spcBef>
                          <a:spcPct val="20000"/>
                        </a:spcBef>
                        <a:spcAft>
                          <a:spcPct val="0"/>
                        </a:spcAft>
                        <a:defRPr kumimoji="1">
                          <a:solidFill>
                            <a:schemeClr val="tx1"/>
                          </a:solidFill>
                          <a:latin typeface="Verdana" pitchFamily="34" charset="0"/>
                          <a:ea typeface="新細明體" pitchFamily="18" charset="-12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1" lang="zh-TW" altLang="en-US" sz="2800" b="1" i="0" u="none" strike="noStrike" cap="none" normalizeH="0" baseline="0" dirty="0">
                          <a:ln>
                            <a:noFill/>
                          </a:ln>
                          <a:solidFill>
                            <a:srgbClr val="0000FF"/>
                          </a:solidFill>
                          <a:effectLst/>
                          <a:latin typeface="標楷體" pitchFamily="65" charset="-120"/>
                          <a:ea typeface="標楷體" pitchFamily="65" charset="-120"/>
                        </a:rPr>
                        <a:t>公開取得書面報價單或企劃書擇符合需要辦理比價或議價</a:t>
                      </a:r>
                      <a:endParaRPr kumimoji="1" lang="zh-TW" altLang="en-US" sz="1800" b="1" i="0" u="none" strike="noStrike" cap="none" normalizeH="0" baseline="0" dirty="0">
                        <a:ln>
                          <a:noFill/>
                        </a:ln>
                        <a:solidFill>
                          <a:srgbClr val="0000FF"/>
                        </a:solidFill>
                        <a:effectLst/>
                        <a:latin typeface="標楷體" pitchFamily="65" charset="-120"/>
                        <a:ea typeface="標楷體" pitchFamily="65" charset="-120"/>
                      </a:endParaRPr>
                    </a:p>
                  </a:txBody>
                  <a:tcPr marL="91453" marR="91453" marT="45719" marB="4571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Verdana" pitchFamily="34" charset="0"/>
                          <a:ea typeface="新細明體" pitchFamily="18" charset="-120"/>
                        </a:defRPr>
                      </a:lvl1pPr>
                      <a:lvl2pPr>
                        <a:spcBef>
                          <a:spcPct val="20000"/>
                        </a:spcBef>
                        <a:defRPr kumimoji="1" sz="2400">
                          <a:solidFill>
                            <a:schemeClr val="tx1"/>
                          </a:solidFill>
                          <a:latin typeface="Verdana" pitchFamily="34" charset="0"/>
                          <a:ea typeface="新細明體" pitchFamily="18" charset="-120"/>
                        </a:defRPr>
                      </a:lvl2pPr>
                      <a:lvl3pPr>
                        <a:spcBef>
                          <a:spcPct val="20000"/>
                        </a:spcBef>
                        <a:defRPr kumimoji="1" sz="2000">
                          <a:solidFill>
                            <a:schemeClr val="tx1"/>
                          </a:solidFill>
                          <a:latin typeface="Verdana" pitchFamily="34" charset="0"/>
                          <a:ea typeface="新細明體" pitchFamily="18" charset="-120"/>
                        </a:defRPr>
                      </a:lvl3pPr>
                      <a:lvl4pPr>
                        <a:spcBef>
                          <a:spcPct val="20000"/>
                        </a:spcBef>
                        <a:defRPr kumimoji="1">
                          <a:solidFill>
                            <a:schemeClr val="tx1"/>
                          </a:solidFill>
                          <a:latin typeface="Verdana" pitchFamily="34" charset="0"/>
                          <a:ea typeface="新細明體" pitchFamily="18" charset="-120"/>
                        </a:defRPr>
                      </a:lvl4pPr>
                      <a:lvl5pPr>
                        <a:spcBef>
                          <a:spcPct val="20000"/>
                        </a:spcBef>
                        <a:defRPr kumimoji="1">
                          <a:solidFill>
                            <a:schemeClr val="tx1"/>
                          </a:solidFill>
                          <a:latin typeface="Verdana" pitchFamily="34" charset="0"/>
                          <a:ea typeface="新細明體" pitchFamily="18" charset="-120"/>
                        </a:defRPr>
                      </a:lvl5pPr>
                      <a:lvl6pPr fontAlgn="base">
                        <a:spcBef>
                          <a:spcPct val="20000"/>
                        </a:spcBef>
                        <a:spcAft>
                          <a:spcPct val="0"/>
                        </a:spcAft>
                        <a:defRPr kumimoji="1">
                          <a:solidFill>
                            <a:schemeClr val="tx1"/>
                          </a:solidFill>
                          <a:latin typeface="Verdana" pitchFamily="34" charset="0"/>
                          <a:ea typeface="新細明體" pitchFamily="18" charset="-120"/>
                        </a:defRPr>
                      </a:lvl6pPr>
                      <a:lvl7pPr fontAlgn="base">
                        <a:spcBef>
                          <a:spcPct val="20000"/>
                        </a:spcBef>
                        <a:spcAft>
                          <a:spcPct val="0"/>
                        </a:spcAft>
                        <a:defRPr kumimoji="1">
                          <a:solidFill>
                            <a:schemeClr val="tx1"/>
                          </a:solidFill>
                          <a:latin typeface="Verdana" pitchFamily="34" charset="0"/>
                          <a:ea typeface="新細明體" pitchFamily="18" charset="-120"/>
                        </a:defRPr>
                      </a:lvl7pPr>
                      <a:lvl8pPr fontAlgn="base">
                        <a:spcBef>
                          <a:spcPct val="20000"/>
                        </a:spcBef>
                        <a:spcAft>
                          <a:spcPct val="0"/>
                        </a:spcAft>
                        <a:defRPr kumimoji="1">
                          <a:solidFill>
                            <a:schemeClr val="tx1"/>
                          </a:solidFill>
                          <a:latin typeface="Verdana" pitchFamily="34" charset="0"/>
                          <a:ea typeface="新細明體" pitchFamily="18" charset="-120"/>
                        </a:defRPr>
                      </a:lvl8pPr>
                      <a:lvl9pPr fontAlgn="base">
                        <a:spcBef>
                          <a:spcPct val="20000"/>
                        </a:spcBef>
                        <a:spcAft>
                          <a:spcPct val="0"/>
                        </a:spcAft>
                        <a:defRPr kumimoji="1">
                          <a:solidFill>
                            <a:schemeClr val="tx1"/>
                          </a:solidFill>
                          <a:latin typeface="Verdana" pitchFamily="34" charset="0"/>
                          <a:ea typeface="新細明體" pitchFamily="18" charset="-12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1.</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最低標</a:t>
                      </a:r>
                      <a:r>
                        <a:rPr kumimoji="1" lang="en-US" altLang="zh-TW" sz="2800" b="1" i="0" u="none" strike="noStrike" cap="none" normalizeH="0" baseline="0" dirty="0">
                          <a:ln>
                            <a:noFill/>
                          </a:ln>
                          <a:solidFill>
                            <a:schemeClr val="tx1"/>
                          </a:solidFill>
                          <a:effectLst/>
                          <a:latin typeface="標楷體" pitchFamily="65" charset="-120"/>
                          <a:ea typeface="標楷體" pitchFamily="65" charset="-120"/>
                        </a:rPr>
                        <a:t>/</a:t>
                      </a:r>
                      <a:r>
                        <a:rPr kumimoji="1" lang="zh-TW" altLang="en-US" sz="2800" b="1" i="0" u="none" strike="noStrike" cap="none" normalizeH="0" baseline="0" dirty="0">
                          <a:ln>
                            <a:noFill/>
                          </a:ln>
                          <a:solidFill>
                            <a:schemeClr val="tx1"/>
                          </a:solidFill>
                          <a:effectLst/>
                          <a:latin typeface="標楷體" pitchFamily="65" charset="-120"/>
                          <a:ea typeface="標楷體" pitchFamily="65" charset="-120"/>
                        </a:rPr>
                        <a:t>最高標</a:t>
                      </a:r>
                    </a:p>
                    <a:p>
                      <a:pPr marL="0" marR="0" lvl="0" indent="0" algn="l" defTabSz="914400" rtl="0" eaLnBrk="1" fontAlgn="base" latinLnBrk="0" hangingPunct="1">
                        <a:lnSpc>
                          <a:spcPct val="85000"/>
                        </a:lnSpc>
                        <a:spcBef>
                          <a:spcPct val="20000"/>
                        </a:spcBef>
                        <a:spcAft>
                          <a:spcPct val="0"/>
                        </a:spcAft>
                        <a:buClrTx/>
                        <a:buSzTx/>
                        <a:buFontTx/>
                        <a:buNone/>
                        <a:tabLst/>
                      </a:pPr>
                      <a:r>
                        <a:rPr kumimoji="1" lang="en-US" altLang="zh-TW" sz="2800" b="1" i="0" u="none" strike="noStrike" cap="none" normalizeH="0" baseline="0" dirty="0">
                          <a:ln>
                            <a:noFill/>
                          </a:ln>
                          <a:solidFill>
                            <a:srgbClr val="FF0000"/>
                          </a:solidFill>
                          <a:effectLst/>
                          <a:latin typeface="標楷體" pitchFamily="65" charset="-120"/>
                          <a:ea typeface="標楷體" pitchFamily="65" charset="-120"/>
                        </a:rPr>
                        <a:t>2.</a:t>
                      </a:r>
                      <a:r>
                        <a:rPr kumimoji="1" lang="zh-TW" altLang="en-US" sz="2800" b="1" i="0" u="none" strike="noStrike" cap="none" normalizeH="0" baseline="0" dirty="0">
                          <a:ln>
                            <a:noFill/>
                          </a:ln>
                          <a:solidFill>
                            <a:srgbClr val="FF0000"/>
                          </a:solidFill>
                          <a:effectLst/>
                          <a:latin typeface="標楷體" pitchFamily="65" charset="-120"/>
                          <a:ea typeface="標楷體" pitchFamily="65" charset="-120"/>
                        </a:rPr>
                        <a:t>取最有利標精神</a:t>
                      </a:r>
                    </a:p>
                  </a:txBody>
                  <a:tcPr marL="91453" marR="91453" marT="45719" marB="4571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E21E67C8-AE5A-4DD4-88A5-9AA35EB83B22}"/>
              </a:ext>
            </a:extLst>
          </p:cNvPr>
          <p:cNvGraphicFramePr>
            <a:graphicFrameLocks noGrp="1"/>
          </p:cNvGraphicFramePr>
          <p:nvPr/>
        </p:nvGraphicFramePr>
        <p:xfrm>
          <a:off x="3708400" y="1101725"/>
          <a:ext cx="5337175" cy="2163763"/>
        </p:xfrm>
        <a:graphic>
          <a:graphicData uri="http://schemas.openxmlformats.org/drawingml/2006/table">
            <a:tbl>
              <a:tblPr>
                <a:tableStyleId>{5C22544A-7EE6-4342-B048-85BDC9FD1C3A}</a:tableStyleId>
              </a:tblPr>
              <a:tblGrid>
                <a:gridCol w="1084588">
                  <a:extLst>
                    <a:ext uri="{9D8B030D-6E8A-4147-A177-3AD203B41FA5}">
                      <a16:colId xmlns:a16="http://schemas.microsoft.com/office/drawing/2014/main" val="4057475102"/>
                    </a:ext>
                  </a:extLst>
                </a:gridCol>
                <a:gridCol w="312133">
                  <a:extLst>
                    <a:ext uri="{9D8B030D-6E8A-4147-A177-3AD203B41FA5}">
                      <a16:colId xmlns:a16="http://schemas.microsoft.com/office/drawing/2014/main" val="1768900141"/>
                    </a:ext>
                  </a:extLst>
                </a:gridCol>
                <a:gridCol w="436987">
                  <a:extLst>
                    <a:ext uri="{9D8B030D-6E8A-4147-A177-3AD203B41FA5}">
                      <a16:colId xmlns:a16="http://schemas.microsoft.com/office/drawing/2014/main" val="791405875"/>
                    </a:ext>
                  </a:extLst>
                </a:gridCol>
                <a:gridCol w="326471">
                  <a:extLst>
                    <a:ext uri="{9D8B030D-6E8A-4147-A177-3AD203B41FA5}">
                      <a16:colId xmlns:a16="http://schemas.microsoft.com/office/drawing/2014/main" val="833068610"/>
                    </a:ext>
                  </a:extLst>
                </a:gridCol>
                <a:gridCol w="422649">
                  <a:extLst>
                    <a:ext uri="{9D8B030D-6E8A-4147-A177-3AD203B41FA5}">
                      <a16:colId xmlns:a16="http://schemas.microsoft.com/office/drawing/2014/main" val="3692757079"/>
                    </a:ext>
                  </a:extLst>
                </a:gridCol>
                <a:gridCol w="436987">
                  <a:extLst>
                    <a:ext uri="{9D8B030D-6E8A-4147-A177-3AD203B41FA5}">
                      <a16:colId xmlns:a16="http://schemas.microsoft.com/office/drawing/2014/main" val="3055799104"/>
                    </a:ext>
                  </a:extLst>
                </a:gridCol>
                <a:gridCol w="374561">
                  <a:extLst>
                    <a:ext uri="{9D8B030D-6E8A-4147-A177-3AD203B41FA5}">
                      <a16:colId xmlns:a16="http://schemas.microsoft.com/office/drawing/2014/main" val="1236783466"/>
                    </a:ext>
                  </a:extLst>
                </a:gridCol>
                <a:gridCol w="436987">
                  <a:extLst>
                    <a:ext uri="{9D8B030D-6E8A-4147-A177-3AD203B41FA5}">
                      <a16:colId xmlns:a16="http://schemas.microsoft.com/office/drawing/2014/main" val="3161915798"/>
                    </a:ext>
                  </a:extLst>
                </a:gridCol>
                <a:gridCol w="561840">
                  <a:extLst>
                    <a:ext uri="{9D8B030D-6E8A-4147-A177-3AD203B41FA5}">
                      <a16:colId xmlns:a16="http://schemas.microsoft.com/office/drawing/2014/main" val="357045047"/>
                    </a:ext>
                  </a:extLst>
                </a:gridCol>
                <a:gridCol w="499414">
                  <a:extLst>
                    <a:ext uri="{9D8B030D-6E8A-4147-A177-3AD203B41FA5}">
                      <a16:colId xmlns:a16="http://schemas.microsoft.com/office/drawing/2014/main" val="2895381738"/>
                    </a:ext>
                  </a:extLst>
                </a:gridCol>
                <a:gridCol w="444558">
                  <a:extLst>
                    <a:ext uri="{9D8B030D-6E8A-4147-A177-3AD203B41FA5}">
                      <a16:colId xmlns:a16="http://schemas.microsoft.com/office/drawing/2014/main" val="1340939510"/>
                    </a:ext>
                  </a:extLst>
                </a:gridCol>
              </a:tblGrid>
              <a:tr h="441496">
                <a:tc>
                  <a:txBody>
                    <a:bodyPr/>
                    <a:lstStyle/>
                    <a:p>
                      <a:pPr algn="ctr">
                        <a:spcAft>
                          <a:spcPts val="0"/>
                        </a:spcAft>
                      </a:pPr>
                      <a:r>
                        <a:rPr lang="zh-TW" sz="1200" b="1" kern="0" dirty="0">
                          <a:solidFill>
                            <a:srgbClr val="0000FF"/>
                          </a:solidFill>
                          <a:effectLst/>
                        </a:rPr>
                        <a:t>採購金額</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0" dirty="0">
                          <a:solidFill>
                            <a:srgbClr val="0000FF"/>
                          </a:solidFill>
                          <a:effectLst/>
                        </a:rPr>
                        <a:t>一般</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電領</a:t>
                      </a:r>
                      <a:endParaRPr lang="en-US" altLang="zh-TW" sz="1200" b="1" kern="0" dirty="0">
                        <a:solidFill>
                          <a:srgbClr val="0000FF"/>
                        </a:solidFill>
                        <a:effectLst/>
                      </a:endParaRPr>
                    </a:p>
                    <a:p>
                      <a:pPr algn="ctr">
                        <a:spcAft>
                          <a:spcPts val="0"/>
                        </a:spcAft>
                      </a:pPr>
                      <a:r>
                        <a:rPr lang="en-US" sz="1200" b="1" kern="0" dirty="0">
                          <a:solidFill>
                            <a:srgbClr val="0000FF"/>
                          </a:solidFill>
                          <a:effectLst/>
                        </a:rPr>
                        <a:t>-3</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電投</a:t>
                      </a:r>
                      <a:endParaRPr lang="en-US" altLang="zh-TW" sz="1200" b="1" kern="0" dirty="0">
                        <a:solidFill>
                          <a:srgbClr val="0000FF"/>
                        </a:solidFill>
                        <a:effectLst/>
                      </a:endParaRPr>
                    </a:p>
                    <a:p>
                      <a:pPr algn="ctr">
                        <a:spcAft>
                          <a:spcPts val="0"/>
                        </a:spcAft>
                      </a:pPr>
                      <a:r>
                        <a:rPr lang="en-US" sz="1200" b="1" kern="0" dirty="0">
                          <a:solidFill>
                            <a:srgbClr val="0000FF"/>
                          </a:solidFill>
                          <a:effectLst/>
                        </a:rPr>
                        <a:t>-2</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領投</a:t>
                      </a:r>
                      <a:endParaRPr lang="en-US" altLang="zh-TW" sz="1200" b="1" kern="0" dirty="0">
                        <a:solidFill>
                          <a:srgbClr val="0000FF"/>
                        </a:solidFill>
                        <a:effectLst/>
                      </a:endParaRPr>
                    </a:p>
                    <a:p>
                      <a:pPr algn="ctr">
                        <a:spcAft>
                          <a:spcPts val="0"/>
                        </a:spcAft>
                      </a:pPr>
                      <a:r>
                        <a:rPr lang="en-US" sz="1200" b="1" kern="0" dirty="0">
                          <a:solidFill>
                            <a:srgbClr val="0000FF"/>
                          </a:solidFill>
                          <a:effectLst/>
                        </a:rPr>
                        <a:t>-5</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閱覽</a:t>
                      </a:r>
                      <a:endParaRPr lang="en-US" altLang="zh-TW" sz="1200" b="1" kern="0" dirty="0">
                        <a:solidFill>
                          <a:srgbClr val="0000FF"/>
                        </a:solidFill>
                        <a:effectLst/>
                      </a:endParaRPr>
                    </a:p>
                    <a:p>
                      <a:pPr algn="ctr">
                        <a:spcAft>
                          <a:spcPts val="0"/>
                        </a:spcAft>
                      </a:pPr>
                      <a:r>
                        <a:rPr lang="en-US" sz="1200" b="1" kern="0" dirty="0">
                          <a:solidFill>
                            <a:srgbClr val="0000FF"/>
                          </a:solidFill>
                          <a:effectLst/>
                        </a:rPr>
                        <a:t>-5</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領閱</a:t>
                      </a:r>
                      <a:endParaRPr lang="en-US" altLang="zh-TW" sz="1200" b="1" kern="0" dirty="0">
                        <a:solidFill>
                          <a:srgbClr val="0000FF"/>
                        </a:solidFill>
                        <a:effectLst/>
                      </a:endParaRPr>
                    </a:p>
                    <a:p>
                      <a:pPr algn="ctr">
                        <a:spcAft>
                          <a:spcPts val="0"/>
                        </a:spcAft>
                      </a:pPr>
                      <a:r>
                        <a:rPr lang="en-US" sz="1200" b="1" kern="0" dirty="0">
                          <a:solidFill>
                            <a:srgbClr val="0000FF"/>
                          </a:solidFill>
                          <a:effectLst/>
                        </a:rPr>
                        <a:t>-8</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投閱</a:t>
                      </a:r>
                      <a:endParaRPr lang="en-US" altLang="zh-TW" sz="1200" b="1" kern="0" dirty="0">
                        <a:solidFill>
                          <a:srgbClr val="0000FF"/>
                        </a:solidFill>
                        <a:effectLst/>
                      </a:endParaRPr>
                    </a:p>
                    <a:p>
                      <a:pPr algn="ctr">
                        <a:spcAft>
                          <a:spcPts val="0"/>
                        </a:spcAft>
                      </a:pPr>
                      <a:r>
                        <a:rPr lang="en-US" sz="1200" b="1" kern="0" dirty="0">
                          <a:solidFill>
                            <a:srgbClr val="0000FF"/>
                          </a:solidFill>
                          <a:effectLst/>
                        </a:rPr>
                        <a:t>-7</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領投閱</a:t>
                      </a:r>
                      <a:endParaRPr lang="en-US" altLang="zh-TW" sz="1200" b="1" kern="0" dirty="0">
                        <a:solidFill>
                          <a:srgbClr val="0000FF"/>
                        </a:solidFill>
                        <a:effectLst/>
                      </a:endParaRPr>
                    </a:p>
                    <a:p>
                      <a:pPr algn="ctr">
                        <a:spcAft>
                          <a:spcPts val="0"/>
                        </a:spcAft>
                      </a:pPr>
                      <a:r>
                        <a:rPr lang="en-US" sz="1200" b="1" kern="0" dirty="0">
                          <a:solidFill>
                            <a:srgbClr val="0000FF"/>
                          </a:solidFill>
                          <a:effectLst/>
                        </a:rPr>
                        <a:t>-10</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已預告</a:t>
                      </a:r>
                      <a:endParaRPr lang="en-US" altLang="zh-TW" sz="1200" b="1" kern="0" dirty="0">
                        <a:solidFill>
                          <a:srgbClr val="0000FF"/>
                        </a:solidFill>
                        <a:effectLst/>
                      </a:endParaRPr>
                    </a:p>
                    <a:p>
                      <a:pPr algn="ctr">
                        <a:spcAft>
                          <a:spcPts val="0"/>
                        </a:spcAft>
                      </a:pPr>
                      <a:r>
                        <a:rPr lang="en-US" sz="1200" b="1" kern="0" dirty="0">
                          <a:solidFill>
                            <a:srgbClr val="0000FF"/>
                          </a:solidFill>
                          <a:effectLst/>
                        </a:rPr>
                        <a:t>40</a:t>
                      </a:r>
                      <a:r>
                        <a:rPr lang="zh-TW" sz="1200" b="1" kern="0" dirty="0">
                          <a:solidFill>
                            <a:srgbClr val="0000FF"/>
                          </a:solidFill>
                          <a:effectLst/>
                        </a:rPr>
                        <a:t>天</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tc>
                  <a:txBody>
                    <a:bodyPr/>
                    <a:lstStyle/>
                    <a:p>
                      <a:pPr algn="ctr">
                        <a:spcAft>
                          <a:spcPts val="0"/>
                        </a:spcAft>
                      </a:pPr>
                      <a:r>
                        <a:rPr lang="zh-TW" sz="1200" b="1" kern="0" dirty="0">
                          <a:solidFill>
                            <a:srgbClr val="0000FF"/>
                          </a:solidFill>
                          <a:effectLst/>
                        </a:rPr>
                        <a:t>緊急</a:t>
                      </a:r>
                      <a:endParaRPr lang="en-US" altLang="zh-TW" sz="1200" b="1" kern="0" dirty="0">
                        <a:solidFill>
                          <a:srgbClr val="0000FF"/>
                        </a:solidFill>
                        <a:effectLst/>
                      </a:endParaRPr>
                    </a:p>
                    <a:p>
                      <a:pPr algn="ctr">
                        <a:spcAft>
                          <a:spcPts val="0"/>
                        </a:spcAft>
                      </a:pPr>
                      <a:r>
                        <a:rPr lang="zh-TW" sz="1200" b="1" kern="0" dirty="0">
                          <a:solidFill>
                            <a:srgbClr val="0000FF"/>
                          </a:solidFill>
                          <a:effectLst/>
                        </a:rPr>
                        <a:t>採購</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9525" marR="9525" marT="9529" marB="9529" anchor="ctr">
                    <a:solidFill>
                      <a:srgbClr val="FFC000"/>
                    </a:solidFill>
                  </a:tcPr>
                </a:tc>
                <a:extLst>
                  <a:ext uri="{0D108BD9-81ED-4DB2-BD59-A6C34878D82A}">
                    <a16:rowId xmlns:a16="http://schemas.microsoft.com/office/drawing/2014/main" val="1930058780"/>
                  </a:ext>
                </a:extLst>
              </a:tr>
              <a:tr h="231675">
                <a:tc>
                  <a:txBody>
                    <a:bodyPr/>
                    <a:lstStyle/>
                    <a:p>
                      <a:pPr algn="ctr">
                        <a:spcAft>
                          <a:spcPts val="0"/>
                        </a:spcAft>
                      </a:pPr>
                      <a:r>
                        <a:rPr lang="zh-TW" sz="1200" b="1" kern="0" dirty="0">
                          <a:solidFill>
                            <a:srgbClr val="FF00FF"/>
                          </a:solidFill>
                          <a:effectLst/>
                        </a:rPr>
                        <a:t>未達公告金額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a:effectLst/>
                        </a:rPr>
                        <a:t>7</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5</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5</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extLst>
                  <a:ext uri="{0D108BD9-81ED-4DB2-BD59-A6C34878D82A}">
                    <a16:rowId xmlns:a16="http://schemas.microsoft.com/office/drawing/2014/main" val="75914963"/>
                  </a:ext>
                </a:extLst>
              </a:tr>
              <a:tr h="419639">
                <a:tc>
                  <a:txBody>
                    <a:bodyPr/>
                    <a:lstStyle/>
                    <a:p>
                      <a:pPr algn="ctr">
                        <a:spcAft>
                          <a:spcPts val="0"/>
                        </a:spcAft>
                      </a:pPr>
                      <a:r>
                        <a:rPr lang="zh-TW" sz="1200" b="1" kern="0" dirty="0">
                          <a:solidFill>
                            <a:srgbClr val="FF00FF"/>
                          </a:solidFill>
                          <a:effectLst/>
                        </a:rPr>
                        <a:t>公告金額以上</a:t>
                      </a:r>
                      <a:endParaRPr lang="en-US" altLang="zh-TW" sz="1200" b="1" kern="0" dirty="0">
                        <a:solidFill>
                          <a:srgbClr val="FF00FF"/>
                        </a:solidFill>
                        <a:effectLst/>
                      </a:endParaRPr>
                    </a:p>
                    <a:p>
                      <a:pPr algn="ctr">
                        <a:spcAft>
                          <a:spcPts val="0"/>
                        </a:spcAft>
                      </a:pPr>
                      <a:r>
                        <a:rPr lang="zh-TW" sz="1200" b="1" kern="0" dirty="0">
                          <a:solidFill>
                            <a:srgbClr val="FF00FF"/>
                          </a:solidFill>
                          <a:effectLst/>
                        </a:rPr>
                        <a:t>未達查核金額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a:effectLst/>
                        </a:rPr>
                        <a:t>14</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11</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12</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9</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10</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7</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8</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extLst>
                  <a:ext uri="{0D108BD9-81ED-4DB2-BD59-A6C34878D82A}">
                    <a16:rowId xmlns:a16="http://schemas.microsoft.com/office/drawing/2014/main" val="3666171527"/>
                  </a:ext>
                </a:extLst>
              </a:tr>
              <a:tr h="419639">
                <a:tc>
                  <a:txBody>
                    <a:bodyPr/>
                    <a:lstStyle/>
                    <a:p>
                      <a:pPr algn="ctr">
                        <a:spcAft>
                          <a:spcPts val="0"/>
                        </a:spcAft>
                      </a:pPr>
                      <a:r>
                        <a:rPr lang="zh-TW" sz="1200" b="1" kern="0" dirty="0">
                          <a:solidFill>
                            <a:srgbClr val="FF00FF"/>
                          </a:solidFill>
                          <a:effectLst/>
                        </a:rPr>
                        <a:t>查核金額以上</a:t>
                      </a:r>
                      <a:endParaRPr lang="en-US" altLang="zh-TW" sz="1200" b="1" kern="0" dirty="0">
                        <a:solidFill>
                          <a:srgbClr val="FF00FF"/>
                        </a:solidFill>
                        <a:effectLst/>
                      </a:endParaRPr>
                    </a:p>
                    <a:p>
                      <a:pPr algn="ctr">
                        <a:spcAft>
                          <a:spcPts val="0"/>
                        </a:spcAft>
                      </a:pPr>
                      <a:r>
                        <a:rPr lang="zh-TW" sz="1200" b="1" kern="0" dirty="0">
                          <a:solidFill>
                            <a:srgbClr val="FF00FF"/>
                          </a:solidFill>
                          <a:effectLst/>
                        </a:rPr>
                        <a:t>未達巨額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dirty="0">
                          <a:effectLst/>
                        </a:rPr>
                        <a:t>21</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18</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19</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16</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16</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13</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14</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11</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extLst>
                  <a:ext uri="{0D108BD9-81ED-4DB2-BD59-A6C34878D82A}">
                    <a16:rowId xmlns:a16="http://schemas.microsoft.com/office/drawing/2014/main" val="3423143647"/>
                  </a:ext>
                </a:extLst>
              </a:tr>
              <a:tr h="231675">
                <a:tc>
                  <a:txBody>
                    <a:bodyPr/>
                    <a:lstStyle/>
                    <a:p>
                      <a:pPr algn="ctr">
                        <a:spcAft>
                          <a:spcPts val="0"/>
                        </a:spcAft>
                      </a:pPr>
                      <a:r>
                        <a:rPr lang="zh-TW" sz="1200" b="1" kern="0" dirty="0">
                          <a:solidFill>
                            <a:srgbClr val="FF00FF"/>
                          </a:solidFill>
                          <a:effectLst/>
                        </a:rPr>
                        <a:t>巨額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dirty="0">
                          <a:effectLst/>
                        </a:rPr>
                        <a:t>28</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25</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26</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23</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23</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20</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21</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18</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a:effectLst/>
                        </a:rPr>
                        <a:t>/</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extLst>
                  <a:ext uri="{0D108BD9-81ED-4DB2-BD59-A6C34878D82A}">
                    <a16:rowId xmlns:a16="http://schemas.microsoft.com/office/drawing/2014/main" val="1489026476"/>
                  </a:ext>
                </a:extLst>
              </a:tr>
              <a:tr h="419639">
                <a:tc>
                  <a:txBody>
                    <a:bodyPr/>
                    <a:lstStyle/>
                    <a:p>
                      <a:pPr algn="ctr">
                        <a:spcAft>
                          <a:spcPts val="0"/>
                        </a:spcAft>
                      </a:pPr>
                      <a:r>
                        <a:rPr lang="zh-TW" sz="1200" b="1" kern="0" dirty="0">
                          <a:solidFill>
                            <a:srgbClr val="FF00FF"/>
                          </a:solidFill>
                          <a:effectLst/>
                        </a:rPr>
                        <a:t>條約協定</a:t>
                      </a:r>
                      <a:r>
                        <a:rPr lang="en-US" sz="1200" b="1" kern="0" dirty="0">
                          <a:solidFill>
                            <a:srgbClr val="FF00FF"/>
                          </a:solidFill>
                          <a:effectLst/>
                        </a:rPr>
                        <a:t>(WTO/GPA)</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gridSpan="8">
                  <a:txBody>
                    <a:bodyPr/>
                    <a:lstStyle/>
                    <a:p>
                      <a:pPr algn="ctr">
                        <a:spcAft>
                          <a:spcPts val="0"/>
                        </a:spcAft>
                      </a:pPr>
                      <a:r>
                        <a:rPr lang="en-US" sz="1200" kern="0">
                          <a:effectLst/>
                        </a:rPr>
                        <a:t>40</a:t>
                      </a:r>
                      <a:endParaRPr lang="zh-TW" sz="1200" kern="100">
                        <a:effectLst/>
                        <a:latin typeface="Times New Roman" panose="02020603050405020304" pitchFamily="18" charset="0"/>
                        <a:ea typeface="標楷體" panose="03000509000000000000" pitchFamily="65" charset="-120"/>
                      </a:endParaRPr>
                    </a:p>
                  </a:txBody>
                  <a:tcPr marL="9525" marR="9525" marT="9529" marB="9529"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200" kern="0" dirty="0">
                          <a:effectLst/>
                        </a:rPr>
                        <a:t>24</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tc>
                  <a:txBody>
                    <a:bodyPr/>
                    <a:lstStyle/>
                    <a:p>
                      <a:pPr algn="ctr">
                        <a:spcAft>
                          <a:spcPts val="0"/>
                        </a:spcAft>
                      </a:pPr>
                      <a:r>
                        <a:rPr lang="en-US" sz="1200" kern="0" dirty="0">
                          <a:effectLst/>
                        </a:rPr>
                        <a:t>10</a:t>
                      </a:r>
                      <a:endParaRPr lang="zh-TW" sz="1200" kern="100" dirty="0">
                        <a:effectLst/>
                        <a:latin typeface="Times New Roman" panose="02020603050405020304" pitchFamily="18" charset="0"/>
                        <a:ea typeface="標楷體" panose="03000509000000000000" pitchFamily="65" charset="-120"/>
                      </a:endParaRPr>
                    </a:p>
                  </a:txBody>
                  <a:tcPr marL="9525" marR="9525" marT="9529" marB="9529" anchor="ctr"/>
                </a:tc>
                <a:extLst>
                  <a:ext uri="{0D108BD9-81ED-4DB2-BD59-A6C34878D82A}">
                    <a16:rowId xmlns:a16="http://schemas.microsoft.com/office/drawing/2014/main" val="4098642387"/>
                  </a:ext>
                </a:extLst>
              </a:tr>
            </a:tbl>
          </a:graphicData>
        </a:graphic>
      </p:graphicFrame>
      <p:sp>
        <p:nvSpPr>
          <p:cNvPr id="134225" name="文字方塊 4">
            <a:extLst>
              <a:ext uri="{FF2B5EF4-FFF2-40B4-BE49-F238E27FC236}">
                <a16:creationId xmlns:a16="http://schemas.microsoft.com/office/drawing/2014/main" id="{7956392D-329D-4D2D-9DB3-1DD25CCBD014}"/>
              </a:ext>
            </a:extLst>
          </p:cNvPr>
          <p:cNvSpPr txBox="1">
            <a:spLocks noChangeArrowheads="1"/>
          </p:cNvSpPr>
          <p:nvPr/>
        </p:nvSpPr>
        <p:spPr bwMode="auto">
          <a:xfrm>
            <a:off x="4687888" y="617538"/>
            <a:ext cx="3708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TW" altLang="zh-TW">
                <a:solidFill>
                  <a:srgbClr val="FF0000"/>
                </a:solidFill>
                <a:latin typeface="標楷體" panose="03000509000000000000" pitchFamily="65" charset="-120"/>
              </a:rPr>
              <a:t>第一次公開招標 </a:t>
            </a:r>
            <a:r>
              <a:rPr lang="en-US" altLang="zh-TW" sz="1400" b="0">
                <a:latin typeface="標楷體" panose="03000509000000000000" pitchFamily="65" charset="-120"/>
              </a:rPr>
              <a:t>(</a:t>
            </a:r>
            <a:r>
              <a:rPr lang="zh-TW" altLang="zh-TW" sz="1400" b="0">
                <a:latin typeface="標楷體" panose="03000509000000000000" pitchFamily="65" charset="-120"/>
              </a:rPr>
              <a:t>採購法第</a:t>
            </a:r>
            <a:r>
              <a:rPr lang="en-US" altLang="zh-TW" sz="1400" b="0">
                <a:latin typeface="標楷體" panose="03000509000000000000" pitchFamily="65" charset="-120"/>
              </a:rPr>
              <a:t>18,19,99</a:t>
            </a:r>
            <a:r>
              <a:rPr lang="zh-TW" altLang="zh-TW" sz="1400" b="0">
                <a:latin typeface="標楷體" panose="03000509000000000000" pitchFamily="65" charset="-120"/>
              </a:rPr>
              <a:t>條</a:t>
            </a:r>
            <a:r>
              <a:rPr lang="en-US" altLang="zh-TW" sz="1400" b="0">
                <a:latin typeface="標楷體" panose="03000509000000000000" pitchFamily="65" charset="-120"/>
              </a:rPr>
              <a:t>) </a:t>
            </a:r>
            <a:endParaRPr lang="zh-TW" altLang="en-US" sz="1400" b="0">
              <a:latin typeface="標楷體" panose="03000509000000000000" pitchFamily="65" charset="-120"/>
            </a:endParaRPr>
          </a:p>
        </p:txBody>
      </p:sp>
      <p:sp>
        <p:nvSpPr>
          <p:cNvPr id="6" name="標題 1">
            <a:extLst>
              <a:ext uri="{FF2B5EF4-FFF2-40B4-BE49-F238E27FC236}">
                <a16:creationId xmlns:a16="http://schemas.microsoft.com/office/drawing/2014/main" id="{DBFECD4F-E391-438D-A478-1FAB6C1FFAE5}"/>
              </a:ext>
            </a:extLst>
          </p:cNvPr>
          <p:cNvSpPr>
            <a:spLocks noGrp="1"/>
          </p:cNvSpPr>
          <p:nvPr>
            <p:ph type="title"/>
          </p:nvPr>
        </p:nvSpPr>
        <p:spPr>
          <a:xfrm>
            <a:off x="539750" y="476250"/>
            <a:ext cx="2808288" cy="720725"/>
          </a:xfrm>
        </p:spPr>
        <p:txBody>
          <a:bodyPr>
            <a:normAutofit fontScale="90000"/>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採購方式</a:t>
            </a:r>
          </a:p>
        </p:txBody>
      </p:sp>
      <p:sp>
        <p:nvSpPr>
          <p:cNvPr id="134227" name="文字方塊 6">
            <a:extLst>
              <a:ext uri="{FF2B5EF4-FFF2-40B4-BE49-F238E27FC236}">
                <a16:creationId xmlns:a16="http://schemas.microsoft.com/office/drawing/2014/main" id="{867D908B-3F9E-4489-AEE5-BA7E17B254B3}"/>
              </a:ext>
            </a:extLst>
          </p:cNvPr>
          <p:cNvSpPr txBox="1">
            <a:spLocks noChangeArrowheads="1"/>
          </p:cNvSpPr>
          <p:nvPr/>
        </p:nvSpPr>
        <p:spPr bwMode="auto">
          <a:xfrm>
            <a:off x="4687888" y="3573463"/>
            <a:ext cx="4248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TW" altLang="zh-TW">
                <a:solidFill>
                  <a:srgbClr val="FF0000"/>
                </a:solidFill>
                <a:latin typeface="標楷體" panose="03000509000000000000" pitchFamily="65" charset="-120"/>
              </a:rPr>
              <a:t>第二次及以後公開招標</a:t>
            </a:r>
            <a:r>
              <a:rPr lang="en-US" altLang="zh-TW" sz="1400" b="0">
                <a:latin typeface="標楷體" panose="03000509000000000000" pitchFamily="65" charset="-120"/>
              </a:rPr>
              <a:t>(</a:t>
            </a:r>
            <a:r>
              <a:rPr lang="zh-TW" altLang="zh-TW" sz="1400" b="0">
                <a:latin typeface="標楷體" panose="03000509000000000000" pitchFamily="65" charset="-120"/>
              </a:rPr>
              <a:t>採購法第</a:t>
            </a:r>
            <a:r>
              <a:rPr lang="en-US" altLang="zh-TW" sz="1400" b="0">
                <a:latin typeface="標楷體" panose="03000509000000000000" pitchFamily="65" charset="-120"/>
              </a:rPr>
              <a:t>18,19,99</a:t>
            </a:r>
            <a:r>
              <a:rPr lang="zh-TW" altLang="zh-TW" sz="1400" b="0">
                <a:latin typeface="標楷體" panose="03000509000000000000" pitchFamily="65" charset="-120"/>
              </a:rPr>
              <a:t>條</a:t>
            </a:r>
            <a:r>
              <a:rPr lang="en-US" altLang="zh-TW" sz="1400" b="0">
                <a:latin typeface="標楷體" panose="03000509000000000000" pitchFamily="65" charset="-120"/>
              </a:rPr>
              <a:t>)</a:t>
            </a:r>
            <a:endParaRPr lang="zh-TW" altLang="en-US" sz="1400" b="0">
              <a:latin typeface="標楷體" panose="03000509000000000000" pitchFamily="65" charset="-120"/>
            </a:endParaRPr>
          </a:p>
        </p:txBody>
      </p:sp>
      <p:graphicFrame>
        <p:nvGraphicFramePr>
          <p:cNvPr id="8" name="表格 7">
            <a:extLst>
              <a:ext uri="{FF2B5EF4-FFF2-40B4-BE49-F238E27FC236}">
                <a16:creationId xmlns:a16="http://schemas.microsoft.com/office/drawing/2014/main" id="{41F19ED1-C446-40B9-A41B-0F84285E2F0A}"/>
              </a:ext>
            </a:extLst>
          </p:cNvPr>
          <p:cNvGraphicFramePr>
            <a:graphicFrameLocks noGrp="1"/>
          </p:cNvGraphicFramePr>
          <p:nvPr/>
        </p:nvGraphicFramePr>
        <p:xfrm>
          <a:off x="3708400" y="3941763"/>
          <a:ext cx="5337175" cy="1935164"/>
        </p:xfrm>
        <a:graphic>
          <a:graphicData uri="http://schemas.openxmlformats.org/drawingml/2006/table">
            <a:tbl>
              <a:tblPr>
                <a:tableStyleId>{5C22544A-7EE6-4342-B048-85BDC9FD1C3A}</a:tableStyleId>
              </a:tblPr>
              <a:tblGrid>
                <a:gridCol w="2160181">
                  <a:extLst>
                    <a:ext uri="{9D8B030D-6E8A-4147-A177-3AD203B41FA5}">
                      <a16:colId xmlns:a16="http://schemas.microsoft.com/office/drawing/2014/main" val="3377647171"/>
                    </a:ext>
                  </a:extLst>
                </a:gridCol>
                <a:gridCol w="792066">
                  <a:extLst>
                    <a:ext uri="{9D8B030D-6E8A-4147-A177-3AD203B41FA5}">
                      <a16:colId xmlns:a16="http://schemas.microsoft.com/office/drawing/2014/main" val="2323851105"/>
                    </a:ext>
                  </a:extLst>
                </a:gridCol>
                <a:gridCol w="792066">
                  <a:extLst>
                    <a:ext uri="{9D8B030D-6E8A-4147-A177-3AD203B41FA5}">
                      <a16:colId xmlns:a16="http://schemas.microsoft.com/office/drawing/2014/main" val="3478952294"/>
                    </a:ext>
                  </a:extLst>
                </a:gridCol>
                <a:gridCol w="720060">
                  <a:extLst>
                    <a:ext uri="{9D8B030D-6E8A-4147-A177-3AD203B41FA5}">
                      <a16:colId xmlns:a16="http://schemas.microsoft.com/office/drawing/2014/main" val="2191581473"/>
                    </a:ext>
                  </a:extLst>
                </a:gridCol>
                <a:gridCol w="872802">
                  <a:extLst>
                    <a:ext uri="{9D8B030D-6E8A-4147-A177-3AD203B41FA5}">
                      <a16:colId xmlns:a16="http://schemas.microsoft.com/office/drawing/2014/main" val="2736873684"/>
                    </a:ext>
                  </a:extLst>
                </a:gridCol>
              </a:tblGrid>
              <a:tr h="311704">
                <a:tc>
                  <a:txBody>
                    <a:bodyPr/>
                    <a:lstStyle/>
                    <a:p>
                      <a:pPr algn="ctr">
                        <a:spcAft>
                          <a:spcPts val="0"/>
                        </a:spcAft>
                      </a:pPr>
                      <a:r>
                        <a:rPr lang="zh-TW" sz="1200" b="1" kern="0" dirty="0">
                          <a:solidFill>
                            <a:srgbClr val="0000FF"/>
                          </a:solidFill>
                          <a:effectLst/>
                        </a:rPr>
                        <a:t>採購金額</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0" dirty="0">
                          <a:solidFill>
                            <a:srgbClr val="0000FF"/>
                          </a:solidFill>
                          <a:effectLst/>
                        </a:rPr>
                        <a:t>一般</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0" dirty="0">
                          <a:solidFill>
                            <a:srgbClr val="0000FF"/>
                          </a:solidFill>
                          <a:effectLst/>
                        </a:rPr>
                        <a:t>電領</a:t>
                      </a:r>
                      <a:r>
                        <a:rPr lang="en-US" sz="1200" b="1" kern="0" dirty="0">
                          <a:solidFill>
                            <a:srgbClr val="0000FF"/>
                          </a:solidFill>
                          <a:effectLst/>
                        </a:rPr>
                        <a:t>-3</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0" dirty="0">
                          <a:solidFill>
                            <a:srgbClr val="0000FF"/>
                          </a:solidFill>
                          <a:effectLst/>
                        </a:rPr>
                        <a:t>電投</a:t>
                      </a:r>
                      <a:r>
                        <a:rPr lang="en-US" sz="1200" b="1" kern="0" dirty="0">
                          <a:solidFill>
                            <a:srgbClr val="0000FF"/>
                          </a:solidFill>
                          <a:effectLst/>
                        </a:rPr>
                        <a:t>-2</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0" dirty="0">
                          <a:solidFill>
                            <a:srgbClr val="0000FF"/>
                          </a:solidFill>
                          <a:effectLst/>
                        </a:rPr>
                        <a:t>領投</a:t>
                      </a:r>
                      <a:r>
                        <a:rPr lang="en-US" sz="1200" b="1" kern="0" dirty="0">
                          <a:solidFill>
                            <a:srgbClr val="0000FF"/>
                          </a:solidFill>
                          <a:effectLst/>
                        </a:rPr>
                        <a:t>-5</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extLst>
                  <a:ext uri="{0D108BD9-81ED-4DB2-BD59-A6C34878D82A}">
                    <a16:rowId xmlns:a16="http://schemas.microsoft.com/office/drawing/2014/main" val="2106836858"/>
                  </a:ext>
                </a:extLst>
              </a:tr>
              <a:tr h="311704">
                <a:tc>
                  <a:txBody>
                    <a:bodyPr/>
                    <a:lstStyle/>
                    <a:p>
                      <a:pPr algn="ctr">
                        <a:spcAft>
                          <a:spcPts val="0"/>
                        </a:spcAft>
                      </a:pPr>
                      <a:r>
                        <a:rPr lang="zh-TW" sz="1200" b="1" kern="0" dirty="0">
                          <a:solidFill>
                            <a:srgbClr val="FF00FF"/>
                          </a:solidFill>
                          <a:effectLst/>
                        </a:rPr>
                        <a:t>未達公告金額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a:effectLst/>
                        </a:rPr>
                        <a:t>3</a:t>
                      </a:r>
                      <a:endParaRPr lang="zh-TW" sz="1200" kern="10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dirty="0">
                          <a:effectLst/>
                        </a:rPr>
                        <a:t>3</a:t>
                      </a:r>
                      <a:endParaRPr lang="zh-TW" sz="1200" kern="100" dirty="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dirty="0">
                          <a:effectLst/>
                        </a:rPr>
                        <a:t>3</a:t>
                      </a:r>
                      <a:endParaRPr lang="zh-TW" sz="1200" kern="100" dirty="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a:effectLst/>
                        </a:rPr>
                        <a:t>3</a:t>
                      </a:r>
                      <a:endParaRPr lang="zh-TW" sz="1200" kern="100">
                        <a:effectLst/>
                        <a:latin typeface="Times New Roman" panose="02020603050405020304" pitchFamily="18" charset="0"/>
                        <a:ea typeface="標楷體" panose="03000509000000000000" pitchFamily="65" charset="-120"/>
                      </a:endParaRPr>
                    </a:p>
                  </a:txBody>
                  <a:tcPr marL="0" marR="0" marT="0" marB="0" anchor="ctr"/>
                </a:tc>
                <a:extLst>
                  <a:ext uri="{0D108BD9-81ED-4DB2-BD59-A6C34878D82A}">
                    <a16:rowId xmlns:a16="http://schemas.microsoft.com/office/drawing/2014/main" val="2799055073"/>
                  </a:ext>
                </a:extLst>
              </a:tr>
              <a:tr h="311704">
                <a:tc>
                  <a:txBody>
                    <a:bodyPr/>
                    <a:lstStyle/>
                    <a:p>
                      <a:pPr algn="ctr">
                        <a:spcAft>
                          <a:spcPts val="0"/>
                        </a:spcAft>
                      </a:pPr>
                      <a:r>
                        <a:rPr lang="zh-TW" sz="1200" b="1" kern="0" dirty="0">
                          <a:solidFill>
                            <a:srgbClr val="FF00FF"/>
                          </a:solidFill>
                          <a:effectLst/>
                        </a:rPr>
                        <a:t>公告金額以上未達查核金額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a:effectLst/>
                        </a:rPr>
                        <a:t>7</a:t>
                      </a:r>
                      <a:endParaRPr lang="zh-TW" sz="1200" kern="10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a:effectLst/>
                        </a:rPr>
                        <a:t>5</a:t>
                      </a:r>
                      <a:endParaRPr lang="zh-TW" sz="1200" kern="10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0" marR="0" marT="0" marB="0" anchor="ctr"/>
                </a:tc>
                <a:extLst>
                  <a:ext uri="{0D108BD9-81ED-4DB2-BD59-A6C34878D82A}">
                    <a16:rowId xmlns:a16="http://schemas.microsoft.com/office/drawing/2014/main" val="216256785"/>
                  </a:ext>
                </a:extLst>
              </a:tr>
              <a:tr h="344174">
                <a:tc>
                  <a:txBody>
                    <a:bodyPr/>
                    <a:lstStyle/>
                    <a:p>
                      <a:pPr algn="ctr">
                        <a:spcAft>
                          <a:spcPts val="0"/>
                        </a:spcAft>
                      </a:pPr>
                      <a:r>
                        <a:rPr lang="zh-TW" sz="1200" b="1" kern="0" dirty="0">
                          <a:solidFill>
                            <a:srgbClr val="FF00FF"/>
                          </a:solidFill>
                          <a:effectLst/>
                        </a:rPr>
                        <a:t>查核金額以上未達巨額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a:effectLst/>
                        </a:rPr>
                        <a:t>7</a:t>
                      </a:r>
                      <a:endParaRPr lang="zh-TW" sz="1200" kern="10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a:effectLst/>
                        </a:rPr>
                        <a:t>5</a:t>
                      </a:r>
                      <a:endParaRPr lang="zh-TW" sz="1200" kern="100">
                        <a:effectLst/>
                        <a:latin typeface="Times New Roman" panose="02020603050405020304" pitchFamily="18" charset="0"/>
                        <a:ea typeface="標楷體" panose="03000509000000000000" pitchFamily="65" charset="-120"/>
                      </a:endParaRPr>
                    </a:p>
                  </a:txBody>
                  <a:tcPr marL="9525" marR="9525" marT="9526" marB="9526"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6" marB="9526"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6" marB="9526" anchor="ctr"/>
                </a:tc>
                <a:extLst>
                  <a:ext uri="{0D108BD9-81ED-4DB2-BD59-A6C34878D82A}">
                    <a16:rowId xmlns:a16="http://schemas.microsoft.com/office/drawing/2014/main" val="3739188576"/>
                  </a:ext>
                </a:extLst>
              </a:tr>
              <a:tr h="344174">
                <a:tc>
                  <a:txBody>
                    <a:bodyPr/>
                    <a:lstStyle/>
                    <a:p>
                      <a:pPr algn="ctr">
                        <a:spcAft>
                          <a:spcPts val="0"/>
                        </a:spcAft>
                      </a:pPr>
                      <a:r>
                        <a:rPr lang="zh-TW" sz="1200" b="1" kern="0" dirty="0">
                          <a:solidFill>
                            <a:srgbClr val="FF00FF"/>
                          </a:solidFill>
                          <a:effectLst/>
                        </a:rPr>
                        <a:t>巨額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0">
                          <a:effectLst/>
                        </a:rPr>
                        <a:t>7</a:t>
                      </a:r>
                      <a:endParaRPr lang="zh-TW" sz="1200" kern="100">
                        <a:effectLst/>
                        <a:latin typeface="Times New Roman" panose="02020603050405020304" pitchFamily="18" charset="0"/>
                        <a:ea typeface="標楷體" panose="03000509000000000000" pitchFamily="65" charset="-120"/>
                      </a:endParaRPr>
                    </a:p>
                  </a:txBody>
                  <a:tcPr marL="0" marR="0" marT="0" marB="0" anchor="ctr"/>
                </a:tc>
                <a:tc>
                  <a:txBody>
                    <a:bodyPr/>
                    <a:lstStyle/>
                    <a:p>
                      <a:pPr algn="ctr">
                        <a:spcAft>
                          <a:spcPts val="0"/>
                        </a:spcAft>
                      </a:pPr>
                      <a:r>
                        <a:rPr lang="en-US" sz="1200" kern="0">
                          <a:effectLst/>
                        </a:rPr>
                        <a:t>5</a:t>
                      </a:r>
                      <a:endParaRPr lang="zh-TW" sz="1200" kern="100">
                        <a:effectLst/>
                        <a:latin typeface="Times New Roman" panose="02020603050405020304" pitchFamily="18" charset="0"/>
                        <a:ea typeface="標楷體" panose="03000509000000000000" pitchFamily="65" charset="-120"/>
                      </a:endParaRPr>
                    </a:p>
                  </a:txBody>
                  <a:tcPr marL="9525" marR="9525" marT="9526" marB="9526" anchor="ctr"/>
                </a:tc>
                <a:tc>
                  <a:txBody>
                    <a:bodyPr/>
                    <a:lstStyle/>
                    <a:p>
                      <a:pPr algn="ctr">
                        <a:spcAft>
                          <a:spcPts val="0"/>
                        </a:spcAft>
                      </a:pPr>
                      <a:r>
                        <a:rPr lang="en-US" sz="1200" kern="0">
                          <a:effectLst/>
                        </a:rPr>
                        <a:t>5</a:t>
                      </a:r>
                      <a:endParaRPr lang="zh-TW" sz="1200" kern="100">
                        <a:effectLst/>
                        <a:latin typeface="Times New Roman" panose="02020603050405020304" pitchFamily="18" charset="0"/>
                        <a:ea typeface="標楷體" panose="03000509000000000000" pitchFamily="65" charset="-120"/>
                      </a:endParaRPr>
                    </a:p>
                  </a:txBody>
                  <a:tcPr marL="9525" marR="9525" marT="9526" marB="9526" anchor="ctr"/>
                </a:tc>
                <a:tc>
                  <a:txBody>
                    <a:bodyPr/>
                    <a:lstStyle/>
                    <a:p>
                      <a:pPr algn="ctr">
                        <a:spcAft>
                          <a:spcPts val="0"/>
                        </a:spcAft>
                      </a:pPr>
                      <a:r>
                        <a:rPr lang="en-US" sz="1200" kern="0" dirty="0">
                          <a:effectLst/>
                        </a:rPr>
                        <a:t>5</a:t>
                      </a:r>
                      <a:endParaRPr lang="zh-TW" sz="1200" kern="100" dirty="0">
                        <a:effectLst/>
                        <a:latin typeface="Times New Roman" panose="02020603050405020304" pitchFamily="18" charset="0"/>
                        <a:ea typeface="標楷體" panose="03000509000000000000" pitchFamily="65" charset="-120"/>
                      </a:endParaRPr>
                    </a:p>
                  </a:txBody>
                  <a:tcPr marL="9525" marR="9525" marT="9526" marB="9526" anchor="ctr"/>
                </a:tc>
                <a:extLst>
                  <a:ext uri="{0D108BD9-81ED-4DB2-BD59-A6C34878D82A}">
                    <a16:rowId xmlns:a16="http://schemas.microsoft.com/office/drawing/2014/main" val="3886864128"/>
                  </a:ext>
                </a:extLst>
              </a:tr>
              <a:tr h="311704">
                <a:tc>
                  <a:txBody>
                    <a:bodyPr/>
                    <a:lstStyle/>
                    <a:p>
                      <a:pPr algn="ctr">
                        <a:spcAft>
                          <a:spcPts val="0"/>
                        </a:spcAft>
                      </a:pPr>
                      <a:r>
                        <a:rPr lang="zh-TW" sz="1200" b="1" kern="0" dirty="0">
                          <a:solidFill>
                            <a:srgbClr val="FF00FF"/>
                          </a:solidFill>
                          <a:effectLst/>
                        </a:rPr>
                        <a:t>條約協定</a:t>
                      </a:r>
                      <a:r>
                        <a:rPr lang="en-US" sz="1200" b="1" kern="0" dirty="0">
                          <a:solidFill>
                            <a:srgbClr val="FF00FF"/>
                          </a:solidFill>
                          <a:effectLst/>
                        </a:rPr>
                        <a:t>(WTO/GPA)</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gridSpan="4">
                  <a:txBody>
                    <a:bodyPr/>
                    <a:lstStyle/>
                    <a:p>
                      <a:pPr algn="ctr">
                        <a:spcAft>
                          <a:spcPts val="0"/>
                        </a:spcAft>
                      </a:pPr>
                      <a:r>
                        <a:rPr lang="zh-TW" sz="1200" kern="0" dirty="0">
                          <a:effectLst/>
                        </a:rPr>
                        <a:t>依不同採購金額分別適用上列期限</a:t>
                      </a:r>
                      <a:endParaRPr lang="zh-TW" sz="1200" kern="100" dirty="0">
                        <a:effectLst/>
                        <a:latin typeface="Times New Roman" panose="02020603050405020304" pitchFamily="18" charset="0"/>
                        <a:ea typeface="標楷體" panose="03000509000000000000" pitchFamily="65" charset="-120"/>
                      </a:endParaRPr>
                    </a:p>
                  </a:txBody>
                  <a:tcPr marL="0" marR="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979590037"/>
                  </a:ext>
                </a:extLst>
              </a:tr>
            </a:tbl>
          </a:graphicData>
        </a:graphic>
      </p:graphicFrame>
      <p:graphicFrame>
        <p:nvGraphicFramePr>
          <p:cNvPr id="9" name="表格 8">
            <a:extLst>
              <a:ext uri="{FF2B5EF4-FFF2-40B4-BE49-F238E27FC236}">
                <a16:creationId xmlns:a16="http://schemas.microsoft.com/office/drawing/2014/main" id="{5D132084-0504-484B-AAF8-4A135FE637A8}"/>
              </a:ext>
            </a:extLst>
          </p:cNvPr>
          <p:cNvGraphicFramePr>
            <a:graphicFrameLocks noGrp="1"/>
          </p:cNvGraphicFramePr>
          <p:nvPr/>
        </p:nvGraphicFramePr>
        <p:xfrm>
          <a:off x="107950" y="2641600"/>
          <a:ext cx="3384551" cy="2232024"/>
        </p:xfrm>
        <a:graphic>
          <a:graphicData uri="http://schemas.openxmlformats.org/drawingml/2006/table">
            <a:tbl>
              <a:tblPr>
                <a:tableStyleId>{5C22544A-7EE6-4342-B048-85BDC9FD1C3A}</a:tableStyleId>
              </a:tblPr>
              <a:tblGrid>
                <a:gridCol w="725261">
                  <a:extLst>
                    <a:ext uri="{9D8B030D-6E8A-4147-A177-3AD203B41FA5}">
                      <a16:colId xmlns:a16="http://schemas.microsoft.com/office/drawing/2014/main" val="1692424964"/>
                    </a:ext>
                  </a:extLst>
                </a:gridCol>
                <a:gridCol w="725261">
                  <a:extLst>
                    <a:ext uri="{9D8B030D-6E8A-4147-A177-3AD203B41FA5}">
                      <a16:colId xmlns:a16="http://schemas.microsoft.com/office/drawing/2014/main" val="146065369"/>
                    </a:ext>
                  </a:extLst>
                </a:gridCol>
                <a:gridCol w="785699">
                  <a:extLst>
                    <a:ext uri="{9D8B030D-6E8A-4147-A177-3AD203B41FA5}">
                      <a16:colId xmlns:a16="http://schemas.microsoft.com/office/drawing/2014/main" val="1539427494"/>
                    </a:ext>
                  </a:extLst>
                </a:gridCol>
                <a:gridCol w="1148330">
                  <a:extLst>
                    <a:ext uri="{9D8B030D-6E8A-4147-A177-3AD203B41FA5}">
                      <a16:colId xmlns:a16="http://schemas.microsoft.com/office/drawing/2014/main" val="1781528241"/>
                    </a:ext>
                  </a:extLst>
                </a:gridCol>
              </a:tblGrid>
              <a:tr h="441058">
                <a:tc>
                  <a:txBody>
                    <a:bodyPr/>
                    <a:lstStyle/>
                    <a:p>
                      <a:pPr algn="ctr">
                        <a:spcAft>
                          <a:spcPts val="0"/>
                        </a:spcAft>
                      </a:pPr>
                      <a:r>
                        <a:rPr lang="zh-TW" sz="1200" b="1" kern="100" dirty="0">
                          <a:solidFill>
                            <a:srgbClr val="0000FF"/>
                          </a:solidFill>
                          <a:effectLst/>
                        </a:rPr>
                        <a:t>分類</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100" dirty="0">
                          <a:solidFill>
                            <a:srgbClr val="0000FF"/>
                          </a:solidFill>
                          <a:effectLst/>
                        </a:rPr>
                        <a:t>工程</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100" dirty="0">
                          <a:solidFill>
                            <a:srgbClr val="0000FF"/>
                          </a:solidFill>
                          <a:effectLst/>
                        </a:rPr>
                        <a:t>財物</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zh-TW" sz="1200" b="1" kern="100" dirty="0">
                          <a:solidFill>
                            <a:srgbClr val="0000FF"/>
                          </a:solidFill>
                          <a:effectLst/>
                        </a:rPr>
                        <a:t>勞務</a:t>
                      </a:r>
                      <a:endParaRPr lang="zh-TW" sz="1200" b="1" kern="100" dirty="0">
                        <a:solidFill>
                          <a:srgbClr val="00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extLst>
                  <a:ext uri="{0D108BD9-81ED-4DB2-BD59-A6C34878D82A}">
                    <a16:rowId xmlns:a16="http://schemas.microsoft.com/office/drawing/2014/main" val="3765208011"/>
                  </a:ext>
                </a:extLst>
              </a:tr>
              <a:tr h="449078">
                <a:tc>
                  <a:txBody>
                    <a:bodyPr/>
                    <a:lstStyle/>
                    <a:p>
                      <a:pPr algn="ctr">
                        <a:spcAft>
                          <a:spcPts val="0"/>
                        </a:spcAft>
                      </a:pPr>
                      <a:r>
                        <a:rPr lang="zh-TW" sz="1200" b="1" kern="100" dirty="0">
                          <a:solidFill>
                            <a:srgbClr val="FF00FF"/>
                          </a:solidFill>
                          <a:effectLst/>
                        </a:rPr>
                        <a:t>小額採購</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gridSpan="3">
                  <a:txBody>
                    <a:bodyPr/>
                    <a:lstStyle/>
                    <a:p>
                      <a:pPr algn="ctr">
                        <a:spcAft>
                          <a:spcPts val="0"/>
                        </a:spcAft>
                      </a:pPr>
                      <a:r>
                        <a:rPr lang="en-US" sz="1200" kern="100" dirty="0">
                          <a:effectLst/>
                        </a:rPr>
                        <a:t>10</a:t>
                      </a:r>
                      <a:r>
                        <a:rPr lang="zh-TW" sz="1200" kern="100" dirty="0">
                          <a:effectLst/>
                        </a:rPr>
                        <a:t>萬元以下</a:t>
                      </a:r>
                      <a:endParaRPr lang="zh-TW" sz="1200" kern="100" dirty="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9332483"/>
                  </a:ext>
                </a:extLst>
              </a:tr>
              <a:tr h="468681">
                <a:tc>
                  <a:txBody>
                    <a:bodyPr/>
                    <a:lstStyle/>
                    <a:p>
                      <a:pPr algn="ctr">
                        <a:spcAft>
                          <a:spcPts val="0"/>
                        </a:spcAft>
                      </a:pPr>
                      <a:r>
                        <a:rPr lang="zh-TW" sz="1200" b="1" kern="100" dirty="0">
                          <a:solidFill>
                            <a:srgbClr val="FF00FF"/>
                          </a:solidFill>
                          <a:effectLst/>
                        </a:rPr>
                        <a:t>公告金額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gridSpan="3">
                  <a:txBody>
                    <a:bodyPr/>
                    <a:lstStyle/>
                    <a:p>
                      <a:pPr algn="ctr">
                        <a:spcAft>
                          <a:spcPts val="0"/>
                        </a:spcAft>
                      </a:pPr>
                      <a:r>
                        <a:rPr lang="en-US" sz="1200" kern="100" dirty="0">
                          <a:effectLst/>
                        </a:rPr>
                        <a:t>100</a:t>
                      </a:r>
                      <a:r>
                        <a:rPr lang="zh-TW" sz="1200" kern="100" dirty="0">
                          <a:effectLst/>
                        </a:rPr>
                        <a:t>萬</a:t>
                      </a:r>
                      <a:endParaRPr lang="zh-TW" sz="1200" kern="100" dirty="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833749295"/>
                  </a:ext>
                </a:extLst>
              </a:tr>
              <a:tr h="450860">
                <a:tc>
                  <a:txBody>
                    <a:bodyPr/>
                    <a:lstStyle/>
                    <a:p>
                      <a:pPr algn="ctr">
                        <a:spcAft>
                          <a:spcPts val="0"/>
                        </a:spcAft>
                      </a:pPr>
                      <a:r>
                        <a:rPr lang="zh-TW" sz="1200" b="1" kern="100" dirty="0">
                          <a:solidFill>
                            <a:srgbClr val="FF00FF"/>
                          </a:solidFill>
                          <a:effectLst/>
                        </a:rPr>
                        <a:t>查核金額</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100">
                          <a:effectLst/>
                        </a:rPr>
                        <a:t>5000</a:t>
                      </a:r>
                      <a:r>
                        <a:rPr lang="zh-TW" sz="1200" kern="100">
                          <a:effectLst/>
                        </a:rPr>
                        <a:t>萬元</a:t>
                      </a:r>
                      <a:endParaRPr lang="zh-TW" sz="1200" kern="10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tc>
                  <a:txBody>
                    <a:bodyPr/>
                    <a:lstStyle/>
                    <a:p>
                      <a:pPr algn="ctr">
                        <a:spcAft>
                          <a:spcPts val="0"/>
                        </a:spcAft>
                      </a:pPr>
                      <a:r>
                        <a:rPr lang="en-US" sz="1200" kern="100" dirty="0">
                          <a:effectLst/>
                        </a:rPr>
                        <a:t>5000</a:t>
                      </a:r>
                      <a:r>
                        <a:rPr lang="zh-TW" sz="1200" kern="100" dirty="0">
                          <a:effectLst/>
                        </a:rPr>
                        <a:t>萬元</a:t>
                      </a:r>
                      <a:endParaRPr lang="zh-TW" sz="1200" kern="100" dirty="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tc>
                  <a:txBody>
                    <a:bodyPr/>
                    <a:lstStyle/>
                    <a:p>
                      <a:pPr algn="ctr">
                        <a:spcAft>
                          <a:spcPts val="0"/>
                        </a:spcAft>
                      </a:pPr>
                      <a:r>
                        <a:rPr lang="en-US" sz="1200" kern="100" dirty="0">
                          <a:effectLst/>
                        </a:rPr>
                        <a:t>1000</a:t>
                      </a:r>
                      <a:r>
                        <a:rPr lang="zh-TW" sz="1200" kern="100" dirty="0">
                          <a:effectLst/>
                        </a:rPr>
                        <a:t>萬元</a:t>
                      </a:r>
                      <a:endParaRPr lang="zh-TW" sz="1200" kern="100" dirty="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extLst>
                  <a:ext uri="{0D108BD9-81ED-4DB2-BD59-A6C34878D82A}">
                    <a16:rowId xmlns:a16="http://schemas.microsoft.com/office/drawing/2014/main" val="3739313074"/>
                  </a:ext>
                </a:extLst>
              </a:tr>
              <a:tr h="422347">
                <a:tc>
                  <a:txBody>
                    <a:bodyPr/>
                    <a:lstStyle/>
                    <a:p>
                      <a:pPr algn="ctr">
                        <a:spcAft>
                          <a:spcPts val="0"/>
                        </a:spcAft>
                      </a:pPr>
                      <a:r>
                        <a:rPr lang="zh-TW" sz="1200" b="1" kern="100" dirty="0">
                          <a:solidFill>
                            <a:srgbClr val="FF00FF"/>
                          </a:solidFill>
                          <a:effectLst/>
                        </a:rPr>
                        <a:t>巨額採購</a:t>
                      </a:r>
                      <a:endParaRPr lang="zh-TW" sz="1200" b="1" kern="100" dirty="0">
                        <a:solidFill>
                          <a:srgbClr val="FF00FF"/>
                        </a:solidFill>
                        <a:effectLst/>
                        <a:latin typeface="Times New Roman" panose="02020603050405020304" pitchFamily="18" charset="0"/>
                        <a:ea typeface="標楷體" panose="03000509000000000000" pitchFamily="65" charset="-120"/>
                      </a:endParaRPr>
                    </a:p>
                  </a:txBody>
                  <a:tcPr marL="0" marR="0" marT="0" marB="0" anchor="ctr">
                    <a:solidFill>
                      <a:srgbClr val="FFC000"/>
                    </a:solidFill>
                  </a:tcPr>
                </a:tc>
                <a:tc>
                  <a:txBody>
                    <a:bodyPr/>
                    <a:lstStyle/>
                    <a:p>
                      <a:pPr algn="ctr">
                        <a:spcAft>
                          <a:spcPts val="0"/>
                        </a:spcAft>
                      </a:pPr>
                      <a:r>
                        <a:rPr lang="en-US" sz="1200" kern="100">
                          <a:effectLst/>
                        </a:rPr>
                        <a:t>2</a:t>
                      </a:r>
                      <a:r>
                        <a:rPr lang="zh-TW" sz="1200" kern="100">
                          <a:effectLst/>
                        </a:rPr>
                        <a:t>億元以上</a:t>
                      </a:r>
                      <a:endParaRPr lang="zh-TW" sz="1200" kern="10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tc>
                  <a:txBody>
                    <a:bodyPr/>
                    <a:lstStyle/>
                    <a:p>
                      <a:pPr algn="ctr">
                        <a:spcAft>
                          <a:spcPts val="0"/>
                        </a:spcAft>
                      </a:pPr>
                      <a:r>
                        <a:rPr lang="en-US" sz="1200" kern="100">
                          <a:effectLst/>
                        </a:rPr>
                        <a:t>1</a:t>
                      </a:r>
                      <a:r>
                        <a:rPr lang="zh-TW" sz="1200" kern="100">
                          <a:effectLst/>
                        </a:rPr>
                        <a:t>億元以上</a:t>
                      </a:r>
                      <a:endParaRPr lang="zh-TW" sz="1200" kern="10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tc>
                  <a:txBody>
                    <a:bodyPr/>
                    <a:lstStyle/>
                    <a:p>
                      <a:pPr algn="ctr">
                        <a:spcAft>
                          <a:spcPts val="0"/>
                        </a:spcAft>
                      </a:pPr>
                      <a:r>
                        <a:rPr lang="en-US" sz="1200" kern="100" dirty="0">
                          <a:effectLst/>
                        </a:rPr>
                        <a:t>2000</a:t>
                      </a:r>
                      <a:r>
                        <a:rPr lang="zh-TW" sz="1200" kern="100" dirty="0">
                          <a:effectLst/>
                        </a:rPr>
                        <a:t>萬元以上</a:t>
                      </a:r>
                      <a:endParaRPr lang="zh-TW" sz="1200" kern="100" dirty="0">
                        <a:effectLst/>
                        <a:latin typeface="Times New Roman" panose="02020603050405020304" pitchFamily="18" charset="0"/>
                        <a:ea typeface="標楷體" panose="03000509000000000000" pitchFamily="65" charset="-120"/>
                      </a:endParaRPr>
                    </a:p>
                  </a:txBody>
                  <a:tcPr marL="0" marR="0" marT="0" marB="0" anchor="ctr">
                    <a:solidFill>
                      <a:schemeClr val="accent1">
                        <a:lumMod val="20000"/>
                        <a:lumOff val="80000"/>
                      </a:schemeClr>
                    </a:solidFill>
                  </a:tcPr>
                </a:tc>
                <a:extLst>
                  <a:ext uri="{0D108BD9-81ED-4DB2-BD59-A6C34878D82A}">
                    <a16:rowId xmlns:a16="http://schemas.microsoft.com/office/drawing/2014/main" val="866913825"/>
                  </a:ext>
                </a:extLst>
              </a:tr>
            </a:tbl>
          </a:graphicData>
        </a:graphic>
      </p:graphicFrame>
      <p:sp>
        <p:nvSpPr>
          <p:cNvPr id="10" name="矩形 9">
            <a:extLst>
              <a:ext uri="{FF2B5EF4-FFF2-40B4-BE49-F238E27FC236}">
                <a16:creationId xmlns:a16="http://schemas.microsoft.com/office/drawing/2014/main" id="{6B760538-CEA0-4F15-A1B3-AA162AFB7CC1}"/>
              </a:ext>
            </a:extLst>
          </p:cNvPr>
          <p:cNvSpPr/>
          <p:nvPr/>
        </p:nvSpPr>
        <p:spPr>
          <a:xfrm>
            <a:off x="4787900" y="1557338"/>
            <a:ext cx="720725" cy="576262"/>
          </a:xfrm>
          <a:prstGeom prst="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1" name="矩形 10">
            <a:extLst>
              <a:ext uri="{FF2B5EF4-FFF2-40B4-BE49-F238E27FC236}">
                <a16:creationId xmlns:a16="http://schemas.microsoft.com/office/drawing/2014/main" id="{4F5B5AD7-2698-44E4-8B1A-488FDF76A716}"/>
              </a:ext>
            </a:extLst>
          </p:cNvPr>
          <p:cNvSpPr/>
          <p:nvPr/>
        </p:nvSpPr>
        <p:spPr>
          <a:xfrm>
            <a:off x="827088" y="3068638"/>
            <a:ext cx="2665412" cy="936625"/>
          </a:xfrm>
          <a:prstGeom prst="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2" name="矩形 11">
            <a:extLst>
              <a:ext uri="{FF2B5EF4-FFF2-40B4-BE49-F238E27FC236}">
                <a16:creationId xmlns:a16="http://schemas.microsoft.com/office/drawing/2014/main" id="{0E214D7E-96B7-41F0-AF9E-046781C3D5F6}"/>
              </a:ext>
            </a:extLst>
          </p:cNvPr>
          <p:cNvSpPr/>
          <p:nvPr/>
        </p:nvSpPr>
        <p:spPr>
          <a:xfrm>
            <a:off x="5867400" y="4249738"/>
            <a:ext cx="1584325" cy="623887"/>
          </a:xfrm>
          <a:prstGeom prst="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49C18B23-59C4-4FB7-9567-3F2F811EB8C8}"/>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135171" name="內容版面配置區 2">
            <a:extLst>
              <a:ext uri="{FF2B5EF4-FFF2-40B4-BE49-F238E27FC236}">
                <a16:creationId xmlns:a16="http://schemas.microsoft.com/office/drawing/2014/main" id="{C7B25FDB-6EC3-4EBC-AB9E-79A99749E68D}"/>
              </a:ext>
            </a:extLst>
          </p:cNvPr>
          <p:cNvSpPr>
            <a:spLocks noGrp="1"/>
          </p:cNvSpPr>
          <p:nvPr>
            <p:ph idx="1"/>
          </p:nvPr>
        </p:nvSpPr>
        <p:spPr>
          <a:xfrm>
            <a:off x="971550" y="1600200"/>
            <a:ext cx="7416800" cy="4349750"/>
          </a:xfrm>
        </p:spPr>
        <p:txBody>
          <a:bodyPr/>
          <a:lstStyle/>
          <a:p>
            <a:r>
              <a:rPr lang="zh-TW" altLang="en-US" dirty="0">
                <a:solidFill>
                  <a:srgbClr val="FF0000"/>
                </a:solidFill>
                <a:latin typeface="標楷體" panose="03000509000000000000" pitchFamily="65" charset="-120"/>
                <a:ea typeface="標楷體" panose="03000509000000000000" pitchFamily="65" charset="-120"/>
              </a:rPr>
              <a:t>招標文件準備</a:t>
            </a:r>
            <a:endParaRPr lang="en-US" altLang="zh-TW" dirty="0">
              <a:solidFill>
                <a:srgbClr val="FF0000"/>
              </a:solidFill>
              <a:latin typeface="標楷體" panose="03000509000000000000" pitchFamily="65" charset="-120"/>
              <a:ea typeface="標楷體" panose="03000509000000000000" pitchFamily="65" charset="-120"/>
            </a:endParaRPr>
          </a:p>
          <a:p>
            <a:pPr lvl="1"/>
            <a:r>
              <a:rPr lang="zh-TW" altLang="en-US" b="1" dirty="0">
                <a:solidFill>
                  <a:srgbClr val="0000FF"/>
                </a:solidFill>
                <a:latin typeface="標楷體" panose="03000509000000000000" pitchFamily="65" charset="-120"/>
                <a:ea typeface="標楷體" panose="03000509000000000000" pitchFamily="65" charset="-120"/>
              </a:rPr>
              <a:t>公開招標</a:t>
            </a:r>
            <a:r>
              <a:rPr lang="zh-TW" altLang="en-US" dirty="0">
                <a:latin typeface="標楷體" panose="03000509000000000000" pitchFamily="65" charset="-120"/>
                <a:ea typeface="標楷體" panose="03000509000000000000" pitchFamily="65" charset="-120"/>
              </a:rPr>
              <a:t>及</a:t>
            </a:r>
            <a:r>
              <a:rPr lang="zh-TW" altLang="en-US" b="1" dirty="0">
                <a:solidFill>
                  <a:srgbClr val="0000FF"/>
                </a:solidFill>
                <a:latin typeface="標楷體" panose="03000509000000000000" pitchFamily="65" charset="-120"/>
                <a:ea typeface="標楷體" panose="03000509000000000000" pitchFamily="65" charset="-120"/>
              </a:rPr>
              <a:t>公開取得</a:t>
            </a:r>
            <a:r>
              <a:rPr lang="zh-TW" altLang="en-US" dirty="0">
                <a:latin typeface="標楷體" panose="03000509000000000000" pitchFamily="65" charset="-120"/>
                <a:ea typeface="標楷體" panose="03000509000000000000" pitchFamily="65" charset="-120"/>
              </a:rPr>
              <a:t>（申請單、規範表、廠商估價單、底價單＋底價封）</a:t>
            </a:r>
            <a:endParaRPr lang="en-US" altLang="zh-TW" dirty="0">
              <a:latin typeface="標楷體" panose="03000509000000000000" pitchFamily="65" charset="-120"/>
              <a:ea typeface="標楷體" panose="03000509000000000000" pitchFamily="65" charset="-120"/>
            </a:endParaRPr>
          </a:p>
          <a:p>
            <a:pPr lvl="1"/>
            <a:endParaRPr lang="en-US" altLang="zh-TW" dirty="0">
              <a:latin typeface="標楷體" panose="03000509000000000000" pitchFamily="65" charset="-120"/>
              <a:ea typeface="標楷體" panose="03000509000000000000" pitchFamily="65" charset="-120"/>
            </a:endParaRPr>
          </a:p>
          <a:p>
            <a:pPr lvl="1"/>
            <a:r>
              <a:rPr lang="zh-TW" altLang="en-US" b="1" dirty="0">
                <a:solidFill>
                  <a:srgbClr val="0000FF"/>
                </a:solidFill>
                <a:latin typeface="標楷體" panose="03000509000000000000" pitchFamily="65" charset="-120"/>
                <a:ea typeface="標楷體" panose="03000509000000000000" pitchFamily="65" charset="-120"/>
              </a:rPr>
              <a:t>限制性招標</a:t>
            </a:r>
            <a:r>
              <a:rPr lang="zh-TW" altLang="en-US" dirty="0">
                <a:latin typeface="標楷體" panose="03000509000000000000" pitchFamily="65" charset="-120"/>
                <a:ea typeface="標楷體" panose="03000509000000000000" pitchFamily="65" charset="-120"/>
              </a:rPr>
              <a:t>（申請單、規範表 、廠商估價單、底價單＋底價封、</a:t>
            </a:r>
            <a:r>
              <a:rPr lang="zh-TW" altLang="en-US" b="1" dirty="0">
                <a:solidFill>
                  <a:srgbClr val="FF0000"/>
                </a:solidFill>
                <a:latin typeface="標楷體" panose="03000509000000000000" pitchFamily="65" charset="-120"/>
                <a:ea typeface="標楷體" panose="03000509000000000000" pitchFamily="65" charset="-120"/>
              </a:rPr>
              <a:t>限制性招標簽呈</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E9DAEE55-A03F-4D02-A791-DDC04B6B1842}"/>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5" name="內容版面配置區 2">
            <a:extLst>
              <a:ext uri="{FF2B5EF4-FFF2-40B4-BE49-F238E27FC236}">
                <a16:creationId xmlns:a16="http://schemas.microsoft.com/office/drawing/2014/main" id="{29B85946-092B-4345-9412-CDA782365DFB}"/>
              </a:ext>
            </a:extLst>
          </p:cNvPr>
          <p:cNvSpPr>
            <a:spLocks noGrp="1"/>
          </p:cNvSpPr>
          <p:nvPr>
            <p:ph idx="1"/>
          </p:nvPr>
        </p:nvSpPr>
        <p:spPr>
          <a:xfrm>
            <a:off x="1042988" y="1408113"/>
            <a:ext cx="7058025" cy="4589462"/>
          </a:xfrm>
        </p:spPr>
        <p:txBody>
          <a:bodyPr/>
          <a:lstStyle/>
          <a:p>
            <a:pPr>
              <a:defRPr/>
            </a:pPr>
            <a:r>
              <a:rPr lang="zh-TW" altLang="zh-TW" sz="3000" dirty="0">
                <a:latin typeface="標楷體" panose="03000509000000000000" pitchFamily="65" charset="-120"/>
                <a:ea typeface="標楷體" panose="03000509000000000000" pitchFamily="65" charset="-120"/>
              </a:rPr>
              <a:t>請購案未經校長或其授權人員</a:t>
            </a:r>
            <a:r>
              <a:rPr lang="zh-TW" altLang="zh-TW" sz="3000" b="1" dirty="0">
                <a:solidFill>
                  <a:srgbClr val="FF0000"/>
                </a:solidFill>
                <a:latin typeface="標楷體" panose="03000509000000000000" pitchFamily="65" charset="-120"/>
                <a:ea typeface="標楷體" panose="03000509000000000000" pitchFamily="65" charset="-120"/>
              </a:rPr>
              <a:t>核准前</a:t>
            </a:r>
            <a:r>
              <a:rPr lang="zh-TW" altLang="zh-TW" sz="3000" dirty="0">
                <a:latin typeface="標楷體" panose="03000509000000000000" pitchFamily="65" charset="-120"/>
                <a:ea typeface="標楷體" panose="03000509000000000000" pitchFamily="65" charset="-120"/>
              </a:rPr>
              <a:t>，不得先行採購</a:t>
            </a:r>
            <a:endParaRPr lang="en-US" altLang="zh-TW" sz="3000" dirty="0">
              <a:latin typeface="標楷體" panose="03000509000000000000" pitchFamily="65" charset="-120"/>
              <a:ea typeface="標楷體" panose="03000509000000000000" pitchFamily="65" charset="-120"/>
            </a:endParaRPr>
          </a:p>
          <a:p>
            <a:pPr>
              <a:defRPr/>
            </a:pPr>
            <a:r>
              <a:rPr lang="zh-TW" altLang="en-US" sz="3000" dirty="0">
                <a:latin typeface="標楷體" panose="03000509000000000000" pitchFamily="65" charset="-120"/>
                <a:ea typeface="標楷體" panose="03000509000000000000" pitchFamily="65" charset="-120"/>
              </a:rPr>
              <a:t>預算金額</a:t>
            </a:r>
            <a:r>
              <a:rPr lang="zh-TW" altLang="en-US" sz="3000" b="1" dirty="0">
                <a:solidFill>
                  <a:srgbClr val="FF0000"/>
                </a:solidFill>
                <a:latin typeface="標楷體" panose="03000509000000000000" pitchFamily="65" charset="-120"/>
                <a:ea typeface="標楷體" panose="03000509000000000000" pitchFamily="65" charset="-120"/>
              </a:rPr>
              <a:t>不應高於</a:t>
            </a:r>
            <a:r>
              <a:rPr lang="zh-TW" altLang="en-US" sz="3000" dirty="0">
                <a:latin typeface="標楷體" panose="03000509000000000000" pitchFamily="65" charset="-120"/>
                <a:ea typeface="標楷體" panose="03000509000000000000" pitchFamily="65" charset="-120"/>
              </a:rPr>
              <a:t>廠商報價</a:t>
            </a:r>
          </a:p>
          <a:p>
            <a:pPr>
              <a:defRPr/>
            </a:pPr>
            <a:r>
              <a:rPr lang="zh-TW" altLang="en-US" sz="3000" b="1" dirty="0">
                <a:solidFill>
                  <a:srgbClr val="FF0000"/>
                </a:solidFill>
                <a:latin typeface="標楷體" panose="03000509000000000000" pitchFamily="65" charset="-120"/>
                <a:ea typeface="標楷體" panose="03000509000000000000" pitchFamily="65" charset="-120"/>
              </a:rPr>
              <a:t>請購單</a:t>
            </a:r>
            <a:r>
              <a:rPr lang="zh-TW" altLang="en-US" sz="3000" dirty="0">
                <a:latin typeface="標楷體" panose="03000509000000000000" pitchFamily="65" charset="-120"/>
                <a:ea typeface="標楷體" panose="03000509000000000000" pitchFamily="65" charset="-120"/>
              </a:rPr>
              <a:t>與</a:t>
            </a:r>
            <a:r>
              <a:rPr lang="zh-TW" altLang="en-US" sz="3000" b="1" dirty="0">
                <a:solidFill>
                  <a:srgbClr val="FF0000"/>
                </a:solidFill>
                <a:latin typeface="標楷體" panose="03000509000000000000" pitchFamily="65" charset="-120"/>
                <a:ea typeface="標楷體" panose="03000509000000000000" pitchFamily="65" charset="-120"/>
              </a:rPr>
              <a:t>規範表</a:t>
            </a:r>
            <a:r>
              <a:rPr lang="zh-TW" altLang="en-US" sz="3000" dirty="0">
                <a:latin typeface="標楷體" panose="03000509000000000000" pitchFamily="65" charset="-120"/>
                <a:ea typeface="標楷體" panose="03000509000000000000" pitchFamily="65" charset="-120"/>
              </a:rPr>
              <a:t>資料應一致</a:t>
            </a:r>
            <a:endParaRPr lang="en-US" altLang="zh-TW" sz="3000" dirty="0">
              <a:latin typeface="標楷體" panose="03000509000000000000" pitchFamily="65" charset="-120"/>
              <a:ea typeface="標楷體" panose="03000509000000000000" pitchFamily="65" charset="-120"/>
            </a:endParaRPr>
          </a:p>
          <a:p>
            <a:pPr marL="0" indent="0">
              <a:buFont typeface="Arial" panose="020B0604020202020204" pitchFamily="34" charset="0"/>
              <a:buNone/>
              <a:defRPr/>
            </a:pPr>
            <a:r>
              <a:rPr lang="en-US" altLang="zh-TW" sz="3000" dirty="0">
                <a:latin typeface="標楷體" panose="03000509000000000000" pitchFamily="65" charset="-120"/>
                <a:ea typeface="標楷體" panose="03000509000000000000" pitchFamily="65" charset="-120"/>
              </a:rPr>
              <a:t>  </a:t>
            </a:r>
            <a:r>
              <a:rPr lang="zh-TW" altLang="en-US" sz="3000" dirty="0">
                <a:latin typeface="標楷體" panose="03000509000000000000" pitchFamily="65" charset="-120"/>
                <a:ea typeface="標楷體" panose="03000509000000000000" pitchFamily="65" charset="-120"/>
              </a:rPr>
              <a:t>如</a:t>
            </a:r>
            <a:r>
              <a:rPr lang="en-US" altLang="zh-TW" sz="3000" dirty="0">
                <a:latin typeface="標楷體" panose="03000509000000000000" pitchFamily="65" charset="-120"/>
                <a:ea typeface="標楷體" panose="03000509000000000000" pitchFamily="65" charset="-120"/>
              </a:rPr>
              <a:t>:</a:t>
            </a:r>
            <a:r>
              <a:rPr lang="zh-TW" altLang="en-US" sz="3000" dirty="0">
                <a:latin typeface="標楷體" panose="03000509000000000000" pitchFamily="65" charset="-120"/>
                <a:ea typeface="標楷體" panose="03000509000000000000" pitchFamily="65" charset="-120"/>
              </a:rPr>
              <a:t>保固期限</a:t>
            </a:r>
            <a:r>
              <a:rPr lang="zh-TW" altLang="en-US" sz="3000" dirty="0">
                <a:latin typeface="細明體" panose="02020509000000000000" pitchFamily="49" charset="-120"/>
                <a:ea typeface="細明體" panose="02020509000000000000" pitchFamily="49" charset="-120"/>
              </a:rPr>
              <a:t>、</a:t>
            </a:r>
            <a:r>
              <a:rPr lang="zh-TW" altLang="en-US" sz="3000" dirty="0">
                <a:latin typeface="標楷體" panose="03000509000000000000" pitchFamily="65" charset="-120"/>
                <a:ea typeface="標楷體" panose="03000509000000000000" pitchFamily="65" charset="-120"/>
              </a:rPr>
              <a:t>履約期限等</a:t>
            </a:r>
            <a:endParaRPr lang="en-US" altLang="zh-TW" sz="3000" dirty="0">
              <a:latin typeface="標楷體" panose="03000509000000000000" pitchFamily="65" charset="-120"/>
              <a:ea typeface="標楷體" panose="03000509000000000000" pitchFamily="65" charset="-120"/>
            </a:endParaRPr>
          </a:p>
          <a:p>
            <a:pPr>
              <a:defRPr/>
            </a:pPr>
            <a:r>
              <a:rPr lang="zh-TW" altLang="en-US" sz="3000" b="1" dirty="0">
                <a:solidFill>
                  <a:srgbClr val="FF0000"/>
                </a:solidFill>
                <a:latin typeface="標楷體" panose="03000509000000000000" pitchFamily="65" charset="-120"/>
                <a:ea typeface="標楷體" panose="03000509000000000000" pitchFamily="65" charset="-120"/>
              </a:rPr>
              <a:t>底價單</a:t>
            </a:r>
            <a:r>
              <a:rPr lang="zh-TW" altLang="en-US" sz="3000" dirty="0">
                <a:latin typeface="標楷體" panose="03000509000000000000" pitchFamily="65" charset="-120"/>
                <a:ea typeface="標楷體" panose="03000509000000000000" pitchFamily="65" charset="-120"/>
              </a:rPr>
              <a:t>之建議底價分析</a:t>
            </a:r>
            <a:r>
              <a:rPr lang="zh-TW" altLang="en-US" sz="3000" b="1" dirty="0">
                <a:solidFill>
                  <a:srgbClr val="FF0000"/>
                </a:solidFill>
                <a:latin typeface="標楷體" panose="03000509000000000000" pitchFamily="65" charset="-120"/>
                <a:ea typeface="標楷體" panose="03000509000000000000" pitchFamily="65" charset="-120"/>
              </a:rPr>
              <a:t>應明確說明</a:t>
            </a:r>
            <a:endParaRPr lang="en-US" altLang="zh-TW" sz="3000" b="1" dirty="0">
              <a:solidFill>
                <a:srgbClr val="FF0000"/>
              </a:solidFill>
              <a:latin typeface="標楷體" panose="03000509000000000000" pitchFamily="65" charset="-120"/>
              <a:ea typeface="標楷體" panose="03000509000000000000" pitchFamily="65" charset="-120"/>
            </a:endParaRPr>
          </a:p>
          <a:p>
            <a:pPr>
              <a:defRPr/>
            </a:pPr>
            <a:r>
              <a:rPr lang="zh-TW" altLang="en-US" sz="3000" dirty="0">
                <a:latin typeface="標楷體" panose="03000509000000000000" pitchFamily="65" charset="-120"/>
                <a:ea typeface="標楷體" panose="03000509000000000000" pitchFamily="65" charset="-120"/>
              </a:rPr>
              <a:t>底價單放入底價封後應由</a:t>
            </a:r>
            <a:r>
              <a:rPr lang="zh-TW" altLang="en-US" sz="3000" b="1" dirty="0">
                <a:solidFill>
                  <a:srgbClr val="FF0000"/>
                </a:solidFill>
                <a:latin typeface="標楷體" panose="03000509000000000000" pitchFamily="65" charset="-120"/>
                <a:ea typeface="標楷體" panose="03000509000000000000" pitchFamily="65" charset="-120"/>
              </a:rPr>
              <a:t>單位主管核章</a:t>
            </a:r>
            <a:r>
              <a:rPr lang="zh-TW" altLang="en-US" sz="3000" dirty="0">
                <a:latin typeface="標楷體" panose="03000509000000000000" pitchFamily="65" charset="-120"/>
                <a:ea typeface="標楷體" panose="03000509000000000000" pitchFamily="65" charset="-120"/>
              </a:rPr>
              <a:t>並浮貼</a:t>
            </a:r>
            <a:endParaRPr lang="en-US" altLang="zh-TW" sz="3000" dirty="0">
              <a:latin typeface="標楷體" panose="03000509000000000000" pitchFamily="65" charset="-120"/>
              <a:ea typeface="標楷體" panose="03000509000000000000" pitchFamily="65" charset="-120"/>
            </a:endParaRPr>
          </a:p>
          <a:p>
            <a:pPr>
              <a:defRPr/>
            </a:pPr>
            <a:endParaRPr lang="en-US" altLang="zh-TW" dirty="0">
              <a:latin typeface="標楷體" panose="03000509000000000000" pitchFamily="65" charset="-120"/>
              <a:ea typeface="標楷體" panose="03000509000000000000" pitchFamily="65" charset="-12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標題 1">
            <a:extLst>
              <a:ext uri="{FF2B5EF4-FFF2-40B4-BE49-F238E27FC236}">
                <a16:creationId xmlns:a16="http://schemas.microsoft.com/office/drawing/2014/main" id="{1F3B364A-7F4F-4906-A507-06A3F2C8EB8D}"/>
              </a:ext>
            </a:extLst>
          </p:cNvPr>
          <p:cNvSpPr>
            <a:spLocks noGrp="1"/>
          </p:cNvSpPr>
          <p:nvPr>
            <p:ph type="title"/>
          </p:nvPr>
        </p:nvSpPr>
        <p:spPr>
          <a:xfrm>
            <a:off x="1331913" y="115888"/>
            <a:ext cx="6264275" cy="1143000"/>
          </a:xfrm>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稽核錯誤態樣</a:t>
            </a:r>
          </a:p>
        </p:txBody>
      </p:sp>
      <p:graphicFrame>
        <p:nvGraphicFramePr>
          <p:cNvPr id="5" name="表格 4">
            <a:extLst>
              <a:ext uri="{FF2B5EF4-FFF2-40B4-BE49-F238E27FC236}">
                <a16:creationId xmlns:a16="http://schemas.microsoft.com/office/drawing/2014/main" id="{D0354416-7488-47BE-8074-16F048471629}"/>
              </a:ext>
            </a:extLst>
          </p:cNvPr>
          <p:cNvGraphicFramePr>
            <a:graphicFrameLocks noGrp="1"/>
          </p:cNvGraphicFramePr>
          <p:nvPr/>
        </p:nvGraphicFramePr>
        <p:xfrm>
          <a:off x="1331913" y="1557338"/>
          <a:ext cx="6096000" cy="3527425"/>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860055156"/>
                    </a:ext>
                  </a:extLst>
                </a:gridCol>
              </a:tblGrid>
              <a:tr h="1073182">
                <a:tc>
                  <a:txBody>
                    <a:bodyPr/>
                    <a:lstStyle/>
                    <a:p>
                      <a:pPr algn="ctr">
                        <a:spcAft>
                          <a:spcPts val="0"/>
                        </a:spcAft>
                      </a:pPr>
                      <a:r>
                        <a:rPr lang="zh-TW" sz="3200" b="1" kern="100" dirty="0">
                          <a:solidFill>
                            <a:srgbClr val="FF0000"/>
                          </a:solidFill>
                          <a:effectLst/>
                          <a:latin typeface="Times New Roman" panose="02020603050405020304" pitchFamily="18" charset="0"/>
                          <a:ea typeface="標楷體" panose="03000509000000000000" pitchFamily="65" charset="-120"/>
                        </a:rPr>
                        <a:t>教育部</a:t>
                      </a:r>
                      <a:r>
                        <a:rPr lang="zh-TW" altLang="en-US" sz="3200" b="1" kern="100" dirty="0">
                          <a:solidFill>
                            <a:srgbClr val="FF0000"/>
                          </a:solidFill>
                          <a:effectLst/>
                          <a:latin typeface="Times New Roman" panose="02020603050405020304" pitchFamily="18" charset="0"/>
                          <a:ea typeface="標楷體" panose="03000509000000000000" pitchFamily="65" charset="-120"/>
                        </a:rPr>
                        <a:t>及審計部</a:t>
                      </a:r>
                      <a:r>
                        <a:rPr lang="zh-TW" sz="3200" b="1" kern="100" dirty="0">
                          <a:solidFill>
                            <a:srgbClr val="FF0000"/>
                          </a:solidFill>
                          <a:effectLst/>
                          <a:latin typeface="Times New Roman" panose="02020603050405020304" pitchFamily="18" charset="0"/>
                          <a:ea typeface="標楷體" panose="03000509000000000000" pitchFamily="65" charset="-120"/>
                        </a:rPr>
                        <a:t>稽核意見</a:t>
                      </a:r>
                      <a:endParaRPr lang="zh-TW" sz="3200" kern="100" dirty="0">
                        <a:solidFill>
                          <a:srgbClr val="FF0000"/>
                        </a:solidFill>
                        <a:effectLst/>
                        <a:latin typeface="Times New Roman" panose="02020603050405020304" pitchFamily="18" charset="0"/>
                        <a:ea typeface="標楷體" panose="03000509000000000000" pitchFamily="65"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5797770"/>
                  </a:ext>
                </a:extLst>
              </a:tr>
              <a:tr h="2454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2400" b="1" kern="1200" dirty="0">
                          <a:solidFill>
                            <a:srgbClr val="FF0000"/>
                          </a:solidFill>
                          <a:effectLst/>
                          <a:latin typeface="標楷體" panose="03000509000000000000" pitchFamily="65" charset="-120"/>
                          <a:ea typeface="標楷體" panose="03000509000000000000" pitchFamily="65" charset="-120"/>
                          <a:cs typeface="+mn-cs"/>
                        </a:rPr>
                        <a:t>建議底價分析說明</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僅以「</a:t>
                      </a:r>
                      <a:r>
                        <a:rPr lang="zh-TW" altLang="zh-TW" sz="2400" kern="1200" dirty="0">
                          <a:solidFill>
                            <a:srgbClr val="0000FF"/>
                          </a:solidFill>
                          <a:effectLst/>
                          <a:latin typeface="標楷體" panose="03000509000000000000" pitchFamily="65" charset="-120"/>
                          <a:ea typeface="標楷體" panose="03000509000000000000" pitchFamily="65" charset="-120"/>
                          <a:cs typeface="+mn-cs"/>
                        </a:rPr>
                        <a:t>與</a:t>
                      </a:r>
                      <a:r>
                        <a:rPr lang="en-US" altLang="zh-TW" sz="2400" kern="1200" dirty="0">
                          <a:solidFill>
                            <a:srgbClr val="0000FF"/>
                          </a:solidFill>
                          <a:effectLst/>
                          <a:latin typeface="標楷體" panose="03000509000000000000" pitchFamily="65" charset="-120"/>
                          <a:ea typeface="標楷體" panose="03000509000000000000" pitchFamily="65" charset="-120"/>
                          <a:cs typeface="+mn-cs"/>
                        </a:rPr>
                        <a:t>OOO</a:t>
                      </a:r>
                      <a:r>
                        <a:rPr lang="zh-TW" altLang="zh-TW" sz="2400" kern="1200" dirty="0">
                          <a:solidFill>
                            <a:srgbClr val="0000FF"/>
                          </a:solidFill>
                          <a:effectLst/>
                          <a:latin typeface="標楷體" panose="03000509000000000000" pitchFamily="65" charset="-120"/>
                          <a:ea typeface="標楷體" panose="03000509000000000000" pitchFamily="65" charset="-120"/>
                          <a:cs typeface="+mn-cs"/>
                        </a:rPr>
                        <a:t>任課老師諮詢，商議出較合理價格」一語帶過</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，未依採購法第</a:t>
                      </a:r>
                      <a:r>
                        <a:rPr lang="en-US" altLang="zh-TW" sz="2400" kern="1200" dirty="0">
                          <a:solidFill>
                            <a:schemeClr val="dk1"/>
                          </a:solidFill>
                          <a:effectLst/>
                          <a:latin typeface="標楷體" panose="03000509000000000000" pitchFamily="65" charset="-120"/>
                          <a:ea typeface="標楷體" panose="03000509000000000000" pitchFamily="65" charset="-120"/>
                          <a:cs typeface="+mn-cs"/>
                        </a:rPr>
                        <a:t>46</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條第</a:t>
                      </a:r>
                      <a:r>
                        <a:rPr lang="en-US" altLang="zh-TW" sz="2400" kern="1200" dirty="0">
                          <a:solidFill>
                            <a:schemeClr val="dk1"/>
                          </a:solidFill>
                          <a:effectLst/>
                          <a:latin typeface="標楷體" panose="03000509000000000000" pitchFamily="65" charset="-120"/>
                          <a:ea typeface="標楷體" panose="03000509000000000000" pitchFamily="65" charset="-120"/>
                          <a:cs typeface="+mn-cs"/>
                        </a:rPr>
                        <a:t>1</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項「底價應依圖說、規範、契約並考量成本、市場行情及政府機關決標資料逐項編列」通盤考量，理由略顯薄弱，難謂有依採購法施行細則第</a:t>
                      </a:r>
                      <a:r>
                        <a:rPr lang="en-US" altLang="zh-TW" sz="2400" kern="1200" dirty="0">
                          <a:solidFill>
                            <a:schemeClr val="dk1"/>
                          </a:solidFill>
                          <a:effectLst/>
                          <a:latin typeface="標楷體" panose="03000509000000000000" pitchFamily="65" charset="-120"/>
                          <a:ea typeface="標楷體" panose="03000509000000000000" pitchFamily="65" charset="-120"/>
                          <a:cs typeface="+mn-cs"/>
                        </a:rPr>
                        <a:t>53</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條規定辦理。</a:t>
                      </a:r>
                      <a:endParaRPr lang="zh-TW" altLang="en-US" sz="2000" dirty="0">
                        <a:latin typeface="標楷體" panose="03000509000000000000" pitchFamily="65" charset="-120"/>
                        <a:ea typeface="標楷體" panose="03000509000000000000" pitchFamily="65" charset="-120"/>
                      </a:endParaRPr>
                    </a:p>
                  </a:txBody>
                  <a:tcPr marT="45677" marB="45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271188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B401E1F6-2CD6-42E4-A34F-7FDE19D29345}"/>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142339" name="內容版面配置區 2">
            <a:extLst>
              <a:ext uri="{FF2B5EF4-FFF2-40B4-BE49-F238E27FC236}">
                <a16:creationId xmlns:a16="http://schemas.microsoft.com/office/drawing/2014/main" id="{AE058AC8-DA0C-45B0-B001-64FA189DBFFA}"/>
              </a:ext>
            </a:extLst>
          </p:cNvPr>
          <p:cNvSpPr>
            <a:spLocks noGrp="1"/>
          </p:cNvSpPr>
          <p:nvPr>
            <p:ph idx="1"/>
          </p:nvPr>
        </p:nvSpPr>
        <p:spPr>
          <a:xfrm>
            <a:off x="539750" y="1417638"/>
            <a:ext cx="8229600" cy="4525962"/>
          </a:xfrm>
        </p:spPr>
        <p:txBody>
          <a:bodyPr/>
          <a:lstStyle/>
          <a:p>
            <a:r>
              <a:rPr lang="zh-TW" altLang="en-US" sz="3000" b="1">
                <a:solidFill>
                  <a:srgbClr val="FF0000"/>
                </a:solidFill>
                <a:latin typeface="標楷體" panose="03000509000000000000" pitchFamily="65" charset="-120"/>
                <a:ea typeface="標楷體" panose="03000509000000000000" pitchFamily="65" charset="-120"/>
              </a:rPr>
              <a:t>性質相同</a:t>
            </a:r>
            <a:r>
              <a:rPr lang="zh-TW" altLang="en-US" sz="3000">
                <a:latin typeface="標楷體" panose="03000509000000000000" pitchFamily="65" charset="-120"/>
                <a:ea typeface="標楷體" panose="03000509000000000000" pitchFamily="65" charset="-120"/>
              </a:rPr>
              <a:t>或</a:t>
            </a:r>
            <a:r>
              <a:rPr lang="zh-TW" altLang="en-US" sz="3000" b="1">
                <a:solidFill>
                  <a:srgbClr val="FF0000"/>
                </a:solidFill>
                <a:latin typeface="標楷體" panose="03000509000000000000" pitchFamily="65" charset="-120"/>
                <a:ea typeface="標楷體" panose="03000509000000000000" pitchFamily="65" charset="-120"/>
              </a:rPr>
              <a:t>同一廠商</a:t>
            </a:r>
            <a:r>
              <a:rPr lang="zh-TW" altLang="en-US" sz="3000">
                <a:latin typeface="標楷體" panose="03000509000000000000" pitchFamily="65" charset="-120"/>
                <a:ea typeface="標楷體" panose="03000509000000000000" pitchFamily="65" charset="-120"/>
              </a:rPr>
              <a:t>之物品，應</a:t>
            </a:r>
            <a:r>
              <a:rPr lang="zh-TW" altLang="en-US" sz="3000" b="1">
                <a:solidFill>
                  <a:srgbClr val="FF0000"/>
                </a:solidFill>
                <a:latin typeface="標楷體" panose="03000509000000000000" pitchFamily="65" charset="-120"/>
                <a:ea typeface="標楷體" panose="03000509000000000000" pitchFamily="65" charset="-120"/>
              </a:rPr>
              <a:t>併案</a:t>
            </a:r>
            <a:r>
              <a:rPr lang="zh-TW" altLang="en-US" sz="3000">
                <a:latin typeface="標楷體" panose="03000509000000000000" pitchFamily="65" charset="-120"/>
                <a:ea typeface="標楷體" panose="03000509000000000000" pitchFamily="65" charset="-120"/>
              </a:rPr>
              <a:t>辦理。</a:t>
            </a:r>
            <a:endParaRPr lang="en-US" altLang="zh-TW" sz="3000">
              <a:latin typeface="標楷體" panose="03000509000000000000" pitchFamily="65" charset="-120"/>
              <a:ea typeface="標楷體" panose="03000509000000000000" pitchFamily="65" charset="-120"/>
            </a:endParaRPr>
          </a:p>
          <a:p>
            <a:r>
              <a:rPr lang="zh-TW" altLang="en-US" sz="3000">
                <a:latin typeface="標楷體" panose="03000509000000000000" pitchFamily="65" charset="-120"/>
                <a:ea typeface="標楷體" panose="03000509000000000000" pitchFamily="65" charset="-120"/>
              </a:rPr>
              <a:t>計畫之執行需辦理採購，若</a:t>
            </a:r>
            <a:r>
              <a:rPr lang="zh-TW" altLang="en-US" sz="3000" b="1">
                <a:solidFill>
                  <a:srgbClr val="FF0000"/>
                </a:solidFill>
                <a:latin typeface="標楷體" panose="03000509000000000000" pitchFamily="65" charset="-120"/>
                <a:ea typeface="標楷體" panose="03000509000000000000" pitchFamily="65" charset="-120"/>
              </a:rPr>
              <a:t>經費未核撥</a:t>
            </a:r>
            <a:r>
              <a:rPr lang="zh-TW" altLang="en-US" sz="3000">
                <a:latin typeface="標楷體" panose="03000509000000000000" pitchFamily="65" charset="-120"/>
                <a:ea typeface="標楷體" panose="03000509000000000000" pitchFamily="65" charset="-120"/>
              </a:rPr>
              <a:t>之前，</a:t>
            </a:r>
            <a:r>
              <a:rPr lang="zh-TW" altLang="en-US" sz="3000" b="1">
                <a:solidFill>
                  <a:srgbClr val="FF0000"/>
                </a:solidFill>
                <a:latin typeface="標楷體" panose="03000509000000000000" pitchFamily="65" charset="-120"/>
                <a:ea typeface="標楷體" panose="03000509000000000000" pitchFamily="65" charset="-120"/>
              </a:rPr>
              <a:t>可以簽代請購</a:t>
            </a:r>
            <a:r>
              <a:rPr lang="zh-TW" altLang="en-US" sz="3000">
                <a:latin typeface="標楷體" panose="03000509000000000000" pitchFamily="65" charset="-120"/>
                <a:ea typeface="標楷體" panose="03000509000000000000" pitchFamily="65" charset="-120"/>
              </a:rPr>
              <a:t>。</a:t>
            </a:r>
            <a:endParaRPr lang="en-US" altLang="zh-TW" sz="3000">
              <a:latin typeface="標楷體" panose="03000509000000000000" pitchFamily="65" charset="-120"/>
              <a:ea typeface="標楷體" panose="03000509000000000000" pitchFamily="65" charset="-120"/>
            </a:endParaRPr>
          </a:p>
          <a:p>
            <a:r>
              <a:rPr lang="zh-TW" altLang="en-US" sz="3000">
                <a:latin typeface="標楷體" panose="03000509000000000000" pitchFamily="65" charset="-120"/>
                <a:ea typeface="標楷體" panose="03000509000000000000" pitchFamily="65" charset="-120"/>
              </a:rPr>
              <a:t>採購應</a:t>
            </a:r>
            <a:r>
              <a:rPr lang="zh-TW" altLang="en-US" sz="3000" b="1">
                <a:solidFill>
                  <a:srgbClr val="FF0000"/>
                </a:solidFill>
                <a:latin typeface="標楷體" panose="03000509000000000000" pitchFamily="65" charset="-120"/>
                <a:ea typeface="標楷體" panose="03000509000000000000" pitchFamily="65" charset="-120"/>
              </a:rPr>
              <a:t>儘早規畫</a:t>
            </a:r>
            <a:r>
              <a:rPr lang="zh-TW" altLang="en-US" sz="3000">
                <a:latin typeface="標楷體" panose="03000509000000000000" pitchFamily="65" charset="-120"/>
                <a:ea typeface="標楷體" panose="03000509000000000000" pitchFamily="65" charset="-120"/>
              </a:rPr>
              <a:t>，並考量採購前置作業時間，避免拖延至經費截止或計畫結束前催促事務組即刻辦理之情形發生。</a:t>
            </a:r>
            <a:endParaRPr lang="en-US" altLang="zh-TW" sz="3000">
              <a:latin typeface="標楷體" panose="03000509000000000000" pitchFamily="65" charset="-120"/>
              <a:ea typeface="標楷體" panose="03000509000000000000" pitchFamily="65" charset="-120"/>
            </a:endParaRPr>
          </a:p>
          <a:p>
            <a:r>
              <a:rPr lang="zh-TW" altLang="en-US" sz="3000" b="1">
                <a:solidFill>
                  <a:srgbClr val="FF0000"/>
                </a:solidFill>
                <a:latin typeface="標楷體" panose="03000509000000000000" pitchFamily="65" charset="-120"/>
                <a:ea typeface="標楷體" panose="03000509000000000000" pitchFamily="65" charset="-120"/>
              </a:rPr>
              <a:t>外購案</a:t>
            </a:r>
            <a:r>
              <a:rPr lang="zh-TW" altLang="en-US" sz="3000">
                <a:solidFill>
                  <a:srgbClr val="000000"/>
                </a:solidFill>
                <a:latin typeface="標楷體" panose="03000509000000000000" pitchFamily="65" charset="-120"/>
                <a:ea typeface="標楷體" panose="03000509000000000000" pitchFamily="65" charset="-120"/>
              </a:rPr>
              <a:t>於請購前使用單位應先瞭解標的物品是否為</a:t>
            </a:r>
            <a:r>
              <a:rPr lang="zh-TW" altLang="en-US" sz="3000" b="1">
                <a:solidFill>
                  <a:srgbClr val="FF0000"/>
                </a:solidFill>
                <a:latin typeface="標楷體" panose="03000509000000000000" pitchFamily="65" charset="-120"/>
                <a:ea typeface="標楷體" panose="03000509000000000000" pitchFamily="65" charset="-120"/>
              </a:rPr>
              <a:t>禁止輸出或輸入</a:t>
            </a:r>
            <a:r>
              <a:rPr lang="zh-TW" altLang="en-US" sz="3000">
                <a:solidFill>
                  <a:srgbClr val="000000"/>
                </a:solidFill>
                <a:latin typeface="標楷體" panose="03000509000000000000" pitchFamily="65" charset="-120"/>
                <a:ea typeface="標楷體" panose="03000509000000000000" pitchFamily="65" charset="-120"/>
              </a:rPr>
              <a:t>之相關規定。</a:t>
            </a:r>
          </a:p>
          <a:p>
            <a:endParaRPr lang="zh-TW" altLang="en-US">
              <a:latin typeface="標楷體" panose="03000509000000000000" pitchFamily="65" charset="-120"/>
              <a:ea typeface="標楷體" panose="03000509000000000000"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descr="成功大學-簡報-02.jpg"/>
          <p:cNvPicPr>
            <a:picLocks noChangeAspect="1"/>
          </p:cNvPicPr>
          <p:nvPr/>
        </p:nvPicPr>
        <p:blipFill>
          <a:blip r:embed="rId2" cstate="print"/>
          <a:stretch>
            <a:fillRect/>
          </a:stretch>
        </p:blipFill>
        <p:spPr>
          <a:xfrm>
            <a:off x="-23226" y="0"/>
            <a:ext cx="9167226" cy="6907103"/>
          </a:xfrm>
          <a:prstGeom prst="rect">
            <a:avLst/>
          </a:prstGeom>
        </p:spPr>
      </p:pic>
      <p:sp>
        <p:nvSpPr>
          <p:cNvPr id="6" name="矩形 5"/>
          <p:cNvSpPr/>
          <p:nvPr/>
        </p:nvSpPr>
        <p:spPr>
          <a:xfrm>
            <a:off x="827584" y="5229200"/>
            <a:ext cx="7488832" cy="954107"/>
          </a:xfrm>
          <a:prstGeom prst="rect">
            <a:avLst/>
          </a:prstGeom>
        </p:spPr>
        <p:txBody>
          <a:bodyPr wrap="square">
            <a:spAutoFit/>
          </a:bodyPr>
          <a:lstStyle/>
          <a:p>
            <a:pPr algn="ctr">
              <a:defRPr/>
            </a:pPr>
            <a:r>
              <a:rPr lang="zh-TW" altLang="en-US" sz="2800" dirty="0">
                <a:latin typeface="微軟正黑體" panose="020B0604030504040204" pitchFamily="34" charset="-120"/>
                <a:ea typeface="微軟正黑體" panose="020B0604030504040204" pitchFamily="34" charset="-120"/>
              </a:rPr>
              <a:t>採購作業規定與錯誤態樣</a:t>
            </a:r>
            <a:endParaRPr lang="en-US" altLang="zh-TW" sz="2800" dirty="0">
              <a:latin typeface="微軟正黑體" panose="020B0604030504040204" pitchFamily="34" charset="-120"/>
              <a:ea typeface="微軟正黑體" panose="020B0604030504040204" pitchFamily="34" charset="-120"/>
            </a:endParaRPr>
          </a:p>
          <a:p>
            <a:pPr algn="ctr">
              <a:defRPr/>
            </a:pP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報告單位  </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總務處採購組</a:t>
            </a:r>
            <a:endParaRPr lang="zh-TW" altLang="en-US" sz="2800" dirty="0">
              <a:latin typeface="微軟正黑體" panose="020B0604030504040204" pitchFamily="34" charset="-120"/>
              <a:ea typeface="微軟正黑體" panose="020B0604030504040204" pitchFamily="34"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613E0EA0-0EB9-4C20-851B-373E51551B35}"/>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143363" name="內容版面配置區 2">
            <a:extLst>
              <a:ext uri="{FF2B5EF4-FFF2-40B4-BE49-F238E27FC236}">
                <a16:creationId xmlns:a16="http://schemas.microsoft.com/office/drawing/2014/main" id="{A37316CE-DDAB-4CE4-A062-14B2C0F73361}"/>
              </a:ext>
            </a:extLst>
          </p:cNvPr>
          <p:cNvSpPr>
            <a:spLocks noGrp="1"/>
          </p:cNvSpPr>
          <p:nvPr>
            <p:ph idx="1"/>
          </p:nvPr>
        </p:nvSpPr>
        <p:spPr>
          <a:xfrm>
            <a:off x="1476375" y="1268413"/>
            <a:ext cx="6624638" cy="4968875"/>
          </a:xfrm>
        </p:spPr>
        <p:txBody>
          <a:bodyPr/>
          <a:lstStyle/>
          <a:p>
            <a:r>
              <a:rPr lang="zh-TW" altLang="en-US">
                <a:latin typeface="標楷體" panose="03000509000000000000" pitchFamily="65" charset="-120"/>
                <a:ea typeface="標楷體" panose="03000509000000000000" pitchFamily="65" charset="-120"/>
              </a:rPr>
              <a:t>如何確立</a:t>
            </a:r>
            <a:r>
              <a:rPr lang="zh-TW" altLang="zh-TW">
                <a:latin typeface="標楷體" panose="03000509000000000000" pitchFamily="65" charset="-120"/>
                <a:ea typeface="標楷體" panose="03000509000000000000" pitchFamily="65" charset="-120"/>
              </a:rPr>
              <a:t>規格</a:t>
            </a:r>
            <a:endParaRPr lang="en-US" altLang="zh-TW">
              <a:latin typeface="標楷體" panose="03000509000000000000" pitchFamily="65" charset="-120"/>
              <a:ea typeface="標楷體" panose="03000509000000000000" pitchFamily="65" charset="-120"/>
            </a:endParaRPr>
          </a:p>
          <a:p>
            <a:pPr lvl="1"/>
            <a:r>
              <a:rPr lang="zh-TW" altLang="zh-TW" b="1">
                <a:solidFill>
                  <a:srgbClr val="FF0000"/>
                </a:solidFill>
                <a:latin typeface="標楷體" panose="03000509000000000000" pitchFamily="65" charset="-120"/>
                <a:ea typeface="標楷體" panose="03000509000000000000" pitchFamily="65" charset="-120"/>
              </a:rPr>
              <a:t>合理的規格</a:t>
            </a:r>
            <a:r>
              <a:rPr lang="zh-TW" altLang="zh-TW">
                <a:latin typeface="標楷體" panose="03000509000000000000" pitchFamily="65" charset="-120"/>
                <a:ea typeface="標楷體" panose="03000509000000000000" pitchFamily="65" charset="-120"/>
              </a:rPr>
              <a:t>提供下列之利益</a:t>
            </a:r>
            <a:endParaRPr lang="en-US"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提供買賣雙方交易之依據。</a:t>
            </a:r>
          </a:p>
          <a:p>
            <a:pPr lvl="2"/>
            <a:r>
              <a:rPr lang="zh-TW" altLang="zh-TW">
                <a:latin typeface="標楷體" panose="03000509000000000000" pitchFamily="65" charset="-120"/>
                <a:ea typeface="標楷體" panose="03000509000000000000" pitchFamily="65" charset="-120"/>
              </a:rPr>
              <a:t>便於</a:t>
            </a:r>
            <a:r>
              <a:rPr lang="zh-TW" altLang="zh-TW" b="1">
                <a:solidFill>
                  <a:srgbClr val="0000FF"/>
                </a:solidFill>
                <a:latin typeface="標楷體" panose="03000509000000000000" pitchFamily="65" charset="-120"/>
                <a:ea typeface="標楷體" panose="03000509000000000000" pitchFamily="65" charset="-120"/>
              </a:rPr>
              <a:t>核算成本</a:t>
            </a:r>
            <a:r>
              <a:rPr lang="zh-TW" altLang="zh-TW">
                <a:latin typeface="標楷體" panose="03000509000000000000" pitchFamily="65" charset="-120"/>
                <a:ea typeface="標楷體" panose="03000509000000000000" pitchFamily="65" charset="-120"/>
              </a:rPr>
              <a:t>或提供報價。</a:t>
            </a:r>
          </a:p>
          <a:p>
            <a:pPr lvl="2"/>
            <a:r>
              <a:rPr lang="zh-TW" altLang="zh-TW">
                <a:latin typeface="標楷體" panose="03000509000000000000" pitchFamily="65" charset="-120"/>
                <a:ea typeface="標楷體" panose="03000509000000000000" pitchFamily="65" charset="-120"/>
              </a:rPr>
              <a:t>可</a:t>
            </a:r>
            <a:r>
              <a:rPr lang="zh-TW" altLang="zh-TW" b="1">
                <a:solidFill>
                  <a:srgbClr val="0000FF"/>
                </a:solidFill>
                <a:latin typeface="標楷體" panose="03000509000000000000" pitchFamily="65" charset="-120"/>
                <a:ea typeface="標楷體" panose="03000509000000000000" pitchFamily="65" charset="-120"/>
              </a:rPr>
              <a:t>擴大報價廠商</a:t>
            </a:r>
            <a:r>
              <a:rPr lang="zh-TW" altLang="zh-TW">
                <a:latin typeface="標楷體" panose="03000509000000000000" pitchFamily="65" charset="-120"/>
                <a:ea typeface="標楷體" panose="03000509000000000000" pitchFamily="65" charset="-120"/>
              </a:rPr>
              <a:t>，達到競爭目的。</a:t>
            </a:r>
          </a:p>
          <a:p>
            <a:pPr lvl="2"/>
            <a:r>
              <a:rPr lang="zh-TW" altLang="zh-TW">
                <a:latin typeface="標楷體" panose="03000509000000000000" pitchFamily="65" charset="-120"/>
                <a:ea typeface="標楷體" panose="03000509000000000000" pitchFamily="65" charset="-120"/>
              </a:rPr>
              <a:t>防止弊端，除去投機取巧。</a:t>
            </a:r>
          </a:p>
          <a:p>
            <a:pPr lvl="2"/>
            <a:r>
              <a:rPr lang="zh-TW" altLang="zh-TW">
                <a:latin typeface="標楷體" panose="03000509000000000000" pitchFamily="65" charset="-120"/>
                <a:ea typeface="標楷體" panose="03000509000000000000" pitchFamily="65" charset="-120"/>
              </a:rPr>
              <a:t>促進</a:t>
            </a:r>
            <a:r>
              <a:rPr lang="zh-TW" altLang="zh-TW" b="1">
                <a:solidFill>
                  <a:srgbClr val="0000FF"/>
                </a:solidFill>
                <a:latin typeface="標楷體" panose="03000509000000000000" pitchFamily="65" charset="-120"/>
                <a:ea typeface="標楷體" panose="03000509000000000000" pitchFamily="65" charset="-120"/>
              </a:rPr>
              <a:t>交貨順利圓滿</a:t>
            </a:r>
            <a:r>
              <a:rPr lang="zh-TW" altLang="zh-TW">
                <a:latin typeface="標楷體" panose="03000509000000000000" pitchFamily="65" charset="-120"/>
                <a:ea typeface="標楷體" panose="03000509000000000000" pitchFamily="65" charset="-120"/>
              </a:rPr>
              <a:t>。</a:t>
            </a:r>
            <a:endParaRPr lang="en-US" altLang="zh-TW">
              <a:latin typeface="標楷體" panose="03000509000000000000" pitchFamily="65" charset="-120"/>
              <a:ea typeface="標楷體" panose="03000509000000000000" pitchFamily="65" charset="-120"/>
            </a:endParaRPr>
          </a:p>
          <a:p>
            <a:pPr lvl="1"/>
            <a:r>
              <a:rPr lang="zh-TW" altLang="zh-TW" b="1">
                <a:solidFill>
                  <a:srgbClr val="FF0000"/>
                </a:solidFill>
                <a:latin typeface="標楷體" panose="03000509000000000000" pitchFamily="65" charset="-120"/>
                <a:ea typeface="標楷體" panose="03000509000000000000" pitchFamily="65" charset="-120"/>
              </a:rPr>
              <a:t>規格製訂過嚴</a:t>
            </a:r>
            <a:r>
              <a:rPr lang="zh-TW" altLang="zh-TW">
                <a:latin typeface="標楷體" panose="03000509000000000000" pitchFamily="65" charset="-120"/>
                <a:ea typeface="標楷體" panose="03000509000000000000" pitchFamily="65" charset="-120"/>
              </a:rPr>
              <a:t>產生弊端</a:t>
            </a:r>
            <a:endParaRPr lang="en-US" altLang="zh-TW">
              <a:latin typeface="標楷體" panose="03000509000000000000" pitchFamily="65" charset="-120"/>
              <a:ea typeface="標楷體" panose="03000509000000000000" pitchFamily="65" charset="-120"/>
            </a:endParaRPr>
          </a:p>
          <a:p>
            <a:pPr lvl="2"/>
            <a:r>
              <a:rPr lang="zh-TW" altLang="zh-TW" b="1">
                <a:solidFill>
                  <a:srgbClr val="0000FF"/>
                </a:solidFill>
                <a:latin typeface="標楷體" panose="03000509000000000000" pitchFamily="65" charset="-120"/>
                <a:ea typeface="標楷體" panose="03000509000000000000" pitchFamily="65" charset="-120"/>
              </a:rPr>
              <a:t>成本偏高</a:t>
            </a:r>
            <a:r>
              <a:rPr lang="zh-TW" altLang="zh-TW">
                <a:latin typeface="標楷體" panose="03000509000000000000" pitchFamily="65" charset="-120"/>
                <a:ea typeface="標楷體" panose="03000509000000000000" pitchFamily="65" charset="-120"/>
              </a:rPr>
              <a:t>。</a:t>
            </a:r>
          </a:p>
          <a:p>
            <a:pPr lvl="2"/>
            <a:r>
              <a:rPr lang="zh-TW" altLang="zh-TW" b="1">
                <a:solidFill>
                  <a:srgbClr val="0000FF"/>
                </a:solidFill>
                <a:latin typeface="標楷體" panose="03000509000000000000" pitchFamily="65" charset="-120"/>
                <a:ea typeface="標楷體" panose="03000509000000000000" pitchFamily="65" charset="-120"/>
              </a:rPr>
              <a:t>缺乏供應來源</a:t>
            </a:r>
            <a:r>
              <a:rPr lang="zh-TW" altLang="zh-TW">
                <a:latin typeface="標楷體" panose="03000509000000000000" pitchFamily="65" charset="-120"/>
                <a:ea typeface="標楷體" panose="03000509000000000000" pitchFamily="65" charset="-120"/>
              </a:rPr>
              <a:t>。</a:t>
            </a:r>
          </a:p>
          <a:p>
            <a:pPr lvl="1"/>
            <a:endParaRPr lang="en-US" altLang="zh-TW">
              <a:latin typeface="標楷體" panose="03000509000000000000" pitchFamily="65" charset="-120"/>
              <a:ea typeface="標楷體" panose="03000509000000000000" pitchFamily="65" charset="-12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31F6FB2E-4FA8-48C3-A64F-F4E4AE1FDD17}"/>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5" name="內容版面配置區 2">
            <a:extLst>
              <a:ext uri="{FF2B5EF4-FFF2-40B4-BE49-F238E27FC236}">
                <a16:creationId xmlns:a16="http://schemas.microsoft.com/office/drawing/2014/main" id="{26A09989-475A-4F6F-9110-4347D0F0CE37}"/>
              </a:ext>
            </a:extLst>
          </p:cNvPr>
          <p:cNvSpPr>
            <a:spLocks noGrp="1"/>
          </p:cNvSpPr>
          <p:nvPr>
            <p:ph idx="1"/>
          </p:nvPr>
        </p:nvSpPr>
        <p:spPr>
          <a:xfrm>
            <a:off x="719138" y="1417638"/>
            <a:ext cx="7705725" cy="4525962"/>
          </a:xfrm>
        </p:spPr>
        <p:txBody>
          <a:bodyPr/>
          <a:lstStyle/>
          <a:p>
            <a:pPr lvl="1">
              <a:defRPr/>
            </a:pPr>
            <a:r>
              <a:rPr lang="zh-TW" altLang="en-US" dirty="0">
                <a:latin typeface="標楷體" panose="03000509000000000000" pitchFamily="65" charset="-120"/>
                <a:ea typeface="標楷體" panose="03000509000000000000" pitchFamily="65" charset="-120"/>
              </a:rPr>
              <a:t>規格撰寫</a:t>
            </a:r>
            <a:r>
              <a:rPr lang="en-US" altLang="zh-TW" dirty="0">
                <a:latin typeface="標楷體" panose="03000509000000000000" pitchFamily="65" charset="-120"/>
                <a:ea typeface="標楷體" panose="03000509000000000000" pitchFamily="65" charset="-120"/>
              </a:rPr>
              <a:t>(1 of 2)</a:t>
            </a:r>
          </a:p>
          <a:p>
            <a:pPr lvl="2">
              <a:defRPr/>
            </a:pPr>
            <a:r>
              <a:rPr lang="zh-TW" altLang="zh-TW" b="1" dirty="0">
                <a:solidFill>
                  <a:srgbClr val="FF0000"/>
                </a:solidFill>
                <a:latin typeface="標楷體" panose="03000509000000000000" pitchFamily="65" charset="-120"/>
                <a:ea typeface="標楷體" panose="03000509000000000000" pitchFamily="65" charset="-120"/>
              </a:rPr>
              <a:t>確實表明財物或勞務的條件</a:t>
            </a:r>
            <a:endParaRPr lang="en-US" altLang="zh-TW" b="1" dirty="0">
              <a:solidFill>
                <a:srgbClr val="FF0000"/>
              </a:solidFill>
              <a:latin typeface="標楷體" panose="03000509000000000000" pitchFamily="65" charset="-120"/>
              <a:ea typeface="標楷體" panose="03000509000000000000" pitchFamily="65" charset="-120"/>
            </a:endParaRPr>
          </a:p>
          <a:p>
            <a:pPr marL="1076325" lvl="2" indent="-161925">
              <a:buFont typeface="Arial" panose="020B0604020202020204" pitchFamily="34" charset="0"/>
              <a:buNone/>
              <a:defRPr/>
            </a:pPr>
            <a:r>
              <a:rPr lang="en-US" altLang="zh-TW" dirty="0">
                <a:latin typeface="標楷體" panose="03000509000000000000" pitchFamily="65" charset="-120"/>
                <a:ea typeface="標楷體" panose="03000509000000000000" pitchFamily="65" charset="-120"/>
              </a:rPr>
              <a:t> </a:t>
            </a:r>
            <a:r>
              <a:rPr lang="zh-TW" altLang="zh-TW" dirty="0">
                <a:latin typeface="標楷體" panose="03000509000000000000" pitchFamily="65" charset="-120"/>
                <a:ea typeface="標楷體" panose="03000509000000000000" pitchFamily="65" charset="-120"/>
              </a:rPr>
              <a:t>包括財物的成分、尺寸、形狀強度、精密度、耗損率、不良率、色澤、操作方式、維護等各種特性以及勞務的服務速度、次數、地點、態度等。</a:t>
            </a:r>
            <a:endParaRPr lang="en-US" altLang="zh-TW" dirty="0">
              <a:latin typeface="標楷體" panose="03000509000000000000" pitchFamily="65" charset="-120"/>
              <a:ea typeface="標楷體" panose="03000509000000000000" pitchFamily="65" charset="-120"/>
            </a:endParaRPr>
          </a:p>
          <a:p>
            <a:pPr marL="1076325" lvl="2" indent="-161925">
              <a:buFont typeface="Arial" panose="020B0604020202020204" pitchFamily="34" charset="0"/>
              <a:buNone/>
              <a:defRPr/>
            </a:pPr>
            <a:endParaRPr lang="en-US" altLang="zh-TW" dirty="0">
              <a:latin typeface="標楷體" panose="03000509000000000000" pitchFamily="65" charset="-120"/>
              <a:ea typeface="標楷體" panose="03000509000000000000" pitchFamily="65" charset="-120"/>
            </a:endParaRPr>
          </a:p>
          <a:p>
            <a:pPr lvl="2">
              <a:defRPr/>
            </a:pPr>
            <a:r>
              <a:rPr lang="zh-TW" altLang="en-US" b="1" dirty="0">
                <a:solidFill>
                  <a:srgbClr val="FF0000"/>
                </a:solidFill>
                <a:latin typeface="標楷體" panose="03000509000000000000" pitchFamily="65" charset="-120"/>
                <a:ea typeface="標楷體" panose="03000509000000000000" pitchFamily="65" charset="-120"/>
              </a:rPr>
              <a:t>財物規格</a:t>
            </a:r>
            <a:r>
              <a:rPr lang="zh-TW" altLang="en-US" dirty="0">
                <a:latin typeface="標楷體" panose="03000509000000000000" pitchFamily="65" charset="-120"/>
                <a:ea typeface="標楷體" panose="03000509000000000000" pitchFamily="65" charset="-120"/>
              </a:rPr>
              <a:t>分為</a:t>
            </a:r>
            <a:endParaRPr lang="en-US" altLang="zh-TW" dirty="0">
              <a:latin typeface="標楷體" panose="03000509000000000000" pitchFamily="65" charset="-120"/>
              <a:ea typeface="標楷體" panose="03000509000000000000" pitchFamily="65" charset="-120"/>
            </a:endParaRPr>
          </a:p>
          <a:p>
            <a:pPr lvl="3">
              <a:defRPr/>
            </a:pPr>
            <a:r>
              <a:rPr lang="zh-TW" altLang="zh-TW" dirty="0">
                <a:latin typeface="標楷體" panose="03000509000000000000" pitchFamily="65" charset="-120"/>
                <a:ea typeface="標楷體" panose="03000509000000000000" pitchFamily="65" charset="-120"/>
              </a:rPr>
              <a:t>主要規格的製訂，應力求清晰明確，列如機器的產能、材料的成分等</a:t>
            </a:r>
            <a:endParaRPr lang="en-US" altLang="zh-TW" dirty="0">
              <a:latin typeface="標楷體" panose="03000509000000000000" pitchFamily="65" charset="-120"/>
              <a:ea typeface="標楷體" panose="03000509000000000000" pitchFamily="65" charset="-120"/>
            </a:endParaRPr>
          </a:p>
          <a:p>
            <a:pPr lvl="3">
              <a:defRPr/>
            </a:pPr>
            <a:r>
              <a:rPr lang="zh-TW" altLang="zh-TW" dirty="0">
                <a:latin typeface="標楷體" panose="03000509000000000000" pitchFamily="65" charset="-120"/>
                <a:ea typeface="標楷體" panose="03000509000000000000" pitchFamily="65" charset="-120"/>
              </a:rPr>
              <a:t>次要規格則應具有彈性、避免繁瑣嚴苛，列如機器的外觀、材料之包裝等</a:t>
            </a:r>
            <a:endParaRPr lang="en-US" altLang="zh-TW" dirty="0">
              <a:latin typeface="標楷體" panose="03000509000000000000" pitchFamily="65" charset="-120"/>
              <a:ea typeface="標楷體" panose="03000509000000000000" pitchFamily="65"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1">
            <a:extLst>
              <a:ext uri="{FF2B5EF4-FFF2-40B4-BE49-F238E27FC236}">
                <a16:creationId xmlns:a16="http://schemas.microsoft.com/office/drawing/2014/main" id="{3BA0E85E-7CE0-4A38-9BBF-4E70418FEDD4}"/>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141314" name="內容版面配置區 2">
            <a:extLst>
              <a:ext uri="{FF2B5EF4-FFF2-40B4-BE49-F238E27FC236}">
                <a16:creationId xmlns:a16="http://schemas.microsoft.com/office/drawing/2014/main" id="{11D27F75-50F7-49A9-BE1B-8984E08F0247}"/>
              </a:ext>
            </a:extLst>
          </p:cNvPr>
          <p:cNvSpPr>
            <a:spLocks noGrp="1"/>
          </p:cNvSpPr>
          <p:nvPr>
            <p:ph idx="1"/>
          </p:nvPr>
        </p:nvSpPr>
        <p:spPr>
          <a:xfrm>
            <a:off x="323850" y="1700213"/>
            <a:ext cx="8229600" cy="3816350"/>
          </a:xfrm>
        </p:spPr>
        <p:txBody>
          <a:bodyPr/>
          <a:lstStyle/>
          <a:p>
            <a:pPr lvl="1">
              <a:defRPr/>
            </a:pPr>
            <a:r>
              <a:rPr lang="zh-TW" altLang="en-US" dirty="0">
                <a:latin typeface="標楷體" panose="03000509000000000000" pitchFamily="65" charset="-120"/>
                <a:ea typeface="標楷體" panose="03000509000000000000" pitchFamily="65" charset="-120"/>
              </a:rPr>
              <a:t>規格撰寫</a:t>
            </a:r>
            <a:r>
              <a:rPr lang="en-US" altLang="zh-TW" dirty="0">
                <a:latin typeface="標楷體" panose="03000509000000000000" pitchFamily="65" charset="-120"/>
                <a:ea typeface="標楷體" panose="03000509000000000000" pitchFamily="65" charset="-120"/>
              </a:rPr>
              <a:t>(2 of 2)</a:t>
            </a:r>
          </a:p>
          <a:p>
            <a:pPr lvl="2">
              <a:defRPr/>
            </a:pPr>
            <a:r>
              <a:rPr lang="zh-TW" altLang="zh-TW" b="1" dirty="0">
                <a:solidFill>
                  <a:srgbClr val="FF0000"/>
                </a:solidFill>
                <a:latin typeface="標楷體" panose="03000509000000000000" pitchFamily="65" charset="-120"/>
                <a:ea typeface="標楷體" panose="03000509000000000000" pitchFamily="65" charset="-120"/>
              </a:rPr>
              <a:t>編訂規格應注意事項</a:t>
            </a:r>
            <a:r>
              <a:rPr lang="zh-TW" altLang="zh-TW" dirty="0">
                <a:latin typeface="標楷體" panose="03000509000000000000" pitchFamily="65" charset="-120"/>
                <a:ea typeface="標楷體" panose="03000509000000000000" pitchFamily="65" charset="-120"/>
              </a:rPr>
              <a:t>如下：</a:t>
            </a:r>
            <a:endParaRPr lang="en-US" altLang="zh-TW" dirty="0">
              <a:latin typeface="標楷體" panose="03000509000000000000" pitchFamily="65" charset="-120"/>
              <a:ea typeface="標楷體" panose="03000509000000000000" pitchFamily="65" charset="-120"/>
            </a:endParaRPr>
          </a:p>
          <a:p>
            <a:pPr lvl="3">
              <a:defRPr/>
            </a:pPr>
            <a:r>
              <a:rPr lang="zh-TW" altLang="zh-TW" sz="2400" dirty="0">
                <a:latin typeface="標楷體" panose="03000509000000000000" pitchFamily="65" charset="-120"/>
                <a:ea typeface="標楷體" panose="03000509000000000000" pitchFamily="65" charset="-120"/>
              </a:rPr>
              <a:t>把握使用目的，勿要求過嚴致採購困難。</a:t>
            </a:r>
          </a:p>
          <a:p>
            <a:pPr lvl="3">
              <a:defRPr/>
            </a:pPr>
            <a:r>
              <a:rPr lang="zh-TW" altLang="zh-TW" sz="2400" dirty="0">
                <a:latin typeface="標楷體" panose="03000509000000000000" pitchFamily="65" charset="-120"/>
                <a:ea typeface="標楷體" panose="03000509000000000000" pitchFamily="65" charset="-120"/>
              </a:rPr>
              <a:t>考慮市場供應能力，</a:t>
            </a:r>
            <a:r>
              <a:rPr lang="zh-TW" altLang="zh-TW" sz="2400" b="1" dirty="0">
                <a:solidFill>
                  <a:srgbClr val="0000FF"/>
                </a:solidFill>
                <a:latin typeface="標楷體" panose="03000509000000000000" pitchFamily="65" charset="-120"/>
                <a:ea typeface="標楷體" panose="03000509000000000000" pitchFamily="65" charset="-120"/>
              </a:rPr>
              <a:t>儘量選用通用規格</a:t>
            </a:r>
            <a:r>
              <a:rPr lang="zh-TW" altLang="zh-TW" sz="2400" dirty="0">
                <a:latin typeface="標楷體" panose="03000509000000000000" pitchFamily="65" charset="-120"/>
                <a:ea typeface="標楷體" panose="03000509000000000000" pitchFamily="65" charset="-120"/>
              </a:rPr>
              <a:t>。</a:t>
            </a:r>
          </a:p>
          <a:p>
            <a:pPr lvl="3">
              <a:defRPr/>
            </a:pPr>
            <a:r>
              <a:rPr lang="zh-TW" altLang="zh-TW" sz="2400" b="1" dirty="0">
                <a:solidFill>
                  <a:srgbClr val="0000FF"/>
                </a:solidFill>
                <a:latin typeface="標楷體" panose="03000509000000000000" pitchFamily="65" charset="-120"/>
                <a:ea typeface="標楷體" panose="03000509000000000000" pitchFamily="65" charset="-120"/>
              </a:rPr>
              <a:t>規格力求明確</a:t>
            </a:r>
            <a:r>
              <a:rPr lang="zh-TW" altLang="zh-TW" sz="2400" dirty="0">
                <a:latin typeface="標楷體" panose="03000509000000000000" pitchFamily="65" charset="-120"/>
                <a:ea typeface="標楷體" panose="03000509000000000000" pitchFamily="65" charset="-120"/>
              </a:rPr>
              <a:t>，內容</a:t>
            </a:r>
            <a:r>
              <a:rPr lang="zh-TW" altLang="zh-TW" sz="2400" b="1" dirty="0">
                <a:solidFill>
                  <a:srgbClr val="0000FF"/>
                </a:solidFill>
                <a:latin typeface="標楷體" panose="03000509000000000000" pitchFamily="65" charset="-120"/>
                <a:ea typeface="標楷體" panose="03000509000000000000" pitchFamily="65" charset="-120"/>
              </a:rPr>
              <a:t>切忌矛盾</a:t>
            </a:r>
            <a:r>
              <a:rPr lang="zh-TW" altLang="zh-TW" sz="2400" dirty="0">
                <a:latin typeface="標楷體" panose="03000509000000000000" pitchFamily="65" charset="-120"/>
                <a:ea typeface="標楷體" panose="03000509000000000000" pitchFamily="65" charset="-120"/>
              </a:rPr>
              <a:t>。</a:t>
            </a:r>
          </a:p>
          <a:p>
            <a:pPr lvl="3">
              <a:defRPr/>
            </a:pPr>
            <a:r>
              <a:rPr lang="zh-TW" altLang="zh-TW" sz="2400" dirty="0">
                <a:latin typeface="標楷體" panose="03000509000000000000" pitchFamily="65" charset="-120"/>
                <a:ea typeface="標楷體" panose="03000509000000000000" pitchFamily="65" charset="-120"/>
              </a:rPr>
              <a:t>所列技術資料不完整、解釋困難及相互牴觸者。</a:t>
            </a:r>
            <a:endParaRPr lang="en-US" altLang="zh-TW" sz="2400" dirty="0">
              <a:latin typeface="標楷體" panose="03000509000000000000" pitchFamily="65" charset="-120"/>
              <a:ea typeface="標楷體" panose="03000509000000000000" pitchFamily="65" charset="-120"/>
            </a:endParaRPr>
          </a:p>
          <a:p>
            <a:pPr marL="1371600" lvl="3" indent="0">
              <a:buFont typeface="Arial" panose="020B0604020202020204" pitchFamily="34" charset="0"/>
              <a:buNone/>
              <a:defRPr/>
            </a:pPr>
            <a:endParaRPr lang="zh-TW" altLang="zh-TW" sz="2400" dirty="0">
              <a:latin typeface="標楷體" panose="03000509000000000000" pitchFamily="65" charset="-120"/>
              <a:ea typeface="標楷體" panose="03000509000000000000" pitchFamily="65" charset="-120"/>
            </a:endParaRPr>
          </a:p>
          <a:p>
            <a:pPr lvl="3">
              <a:defRPr/>
            </a:pPr>
            <a:endParaRPr lang="zh-TW" altLang="zh-TW" dirty="0">
              <a:latin typeface="標楷體" panose="03000509000000000000" pitchFamily="65" charset="-120"/>
              <a:ea typeface="標楷體" panose="03000509000000000000" pitchFamily="65" charset="-12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D2780C90-3A7F-45AF-A9EC-2BA4019A2A98}"/>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146435" name="內容版面配置區 2">
            <a:extLst>
              <a:ext uri="{FF2B5EF4-FFF2-40B4-BE49-F238E27FC236}">
                <a16:creationId xmlns:a16="http://schemas.microsoft.com/office/drawing/2014/main" id="{48470FE3-D4B0-4216-94D3-33B7465A0C1E}"/>
              </a:ext>
            </a:extLst>
          </p:cNvPr>
          <p:cNvSpPr>
            <a:spLocks noGrp="1"/>
          </p:cNvSpPr>
          <p:nvPr>
            <p:ph idx="1"/>
          </p:nvPr>
        </p:nvSpPr>
        <p:spPr>
          <a:xfrm>
            <a:off x="457200" y="1341438"/>
            <a:ext cx="8229600" cy="4525962"/>
          </a:xfrm>
        </p:spPr>
        <p:txBody>
          <a:bodyPr/>
          <a:lstStyle/>
          <a:p>
            <a:pPr lvl="1"/>
            <a:r>
              <a:rPr lang="zh-TW" altLang="zh-TW" b="1">
                <a:solidFill>
                  <a:srgbClr val="FF0000"/>
                </a:solidFill>
                <a:latin typeface="標楷體" panose="03000509000000000000" pitchFamily="65" charset="-120"/>
                <a:ea typeface="標楷體" panose="03000509000000000000" pitchFamily="65" charset="-120"/>
              </a:rPr>
              <a:t>錯誤行為態樣</a:t>
            </a:r>
            <a:endParaRPr lang="en-US" altLang="zh-TW" b="1">
              <a:solidFill>
                <a:srgbClr val="FF0000"/>
              </a:solidFill>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抄襲</a:t>
            </a:r>
            <a:r>
              <a:rPr lang="zh-TW" altLang="zh-TW" b="1">
                <a:solidFill>
                  <a:srgbClr val="0000FF"/>
                </a:solidFill>
                <a:latin typeface="標楷體" panose="03000509000000000000" pitchFamily="65" charset="-120"/>
                <a:ea typeface="標楷體" panose="03000509000000000000" pitchFamily="65" charset="-120"/>
              </a:rPr>
              <a:t>特定廠商</a:t>
            </a:r>
            <a:r>
              <a:rPr lang="zh-TW" altLang="zh-TW">
                <a:latin typeface="標楷體" panose="03000509000000000000" pitchFamily="65" charset="-120"/>
                <a:ea typeface="標楷體" panose="03000509000000000000" pitchFamily="65" charset="-120"/>
              </a:rPr>
              <a:t>之規格資料。</a:t>
            </a:r>
            <a:r>
              <a:rPr lang="en-US" altLang="zh-TW">
                <a:latin typeface="標楷體" panose="03000509000000000000" pitchFamily="65" charset="-120"/>
                <a:ea typeface="標楷體" panose="03000509000000000000" pitchFamily="65" charset="-120"/>
              </a:rPr>
              <a:t> </a:t>
            </a:r>
            <a:endParaRPr lang="zh-TW"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超出需求或與需求無關之規格。</a:t>
            </a:r>
            <a:r>
              <a:rPr lang="en-US" altLang="zh-TW">
                <a:latin typeface="標楷體" panose="03000509000000000000" pitchFamily="65" charset="-120"/>
                <a:ea typeface="標楷體" panose="03000509000000000000" pitchFamily="65" charset="-120"/>
              </a:rPr>
              <a:t> </a:t>
            </a:r>
            <a:endParaRPr lang="zh-TW"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公告金額以上之採購</a:t>
            </a:r>
            <a:r>
              <a:rPr lang="zh-TW" altLang="zh-TW" b="1">
                <a:solidFill>
                  <a:srgbClr val="0000FF"/>
                </a:solidFill>
                <a:latin typeface="標楷體" panose="03000509000000000000" pitchFamily="65" charset="-120"/>
                <a:ea typeface="標楷體" panose="03000509000000000000" pitchFamily="65" charset="-120"/>
              </a:rPr>
              <a:t>指定特定廠牌之規格</a:t>
            </a:r>
            <a:r>
              <a:rPr lang="zh-TW" altLang="zh-TW">
                <a:latin typeface="標楷體" panose="03000509000000000000" pitchFamily="65" charset="-120"/>
                <a:ea typeface="標楷體" panose="03000509000000000000" pitchFamily="65" charset="-120"/>
              </a:rPr>
              <a:t>或</a:t>
            </a:r>
            <a:r>
              <a:rPr lang="zh-TW" altLang="zh-TW" b="1">
                <a:solidFill>
                  <a:srgbClr val="0000FF"/>
                </a:solidFill>
                <a:latin typeface="標楷體" panose="03000509000000000000" pitchFamily="65" charset="-120"/>
                <a:ea typeface="標楷體" panose="03000509000000000000" pitchFamily="65" charset="-120"/>
              </a:rPr>
              <a:t>型號</a:t>
            </a:r>
            <a:r>
              <a:rPr lang="zh-TW" altLang="zh-TW">
                <a:latin typeface="標楷體" panose="03000509000000000000" pitchFamily="65" charset="-120"/>
                <a:ea typeface="標楷體" panose="03000509000000000000" pitchFamily="65" charset="-120"/>
              </a:rPr>
              <a:t>或</a:t>
            </a:r>
            <a:r>
              <a:rPr lang="zh-TW" altLang="zh-TW" b="1">
                <a:solidFill>
                  <a:srgbClr val="0000FF"/>
                </a:solidFill>
                <a:latin typeface="標楷體" panose="03000509000000000000" pitchFamily="65" charset="-120"/>
                <a:ea typeface="標楷體" panose="03000509000000000000" pitchFamily="65" charset="-120"/>
              </a:rPr>
              <a:t>特定國家</a:t>
            </a:r>
            <a:r>
              <a:rPr lang="zh-TW" altLang="zh-TW">
                <a:latin typeface="標楷體" panose="03000509000000000000" pitchFamily="65" charset="-120"/>
                <a:ea typeface="標楷體" panose="03000509000000000000" pitchFamily="65" charset="-120"/>
              </a:rPr>
              <a:t>或</a:t>
            </a:r>
            <a:r>
              <a:rPr lang="zh-TW" altLang="zh-TW" b="1">
                <a:solidFill>
                  <a:srgbClr val="0000FF"/>
                </a:solidFill>
                <a:latin typeface="標楷體" panose="03000509000000000000" pitchFamily="65" charset="-120"/>
                <a:ea typeface="標楷體" panose="03000509000000000000" pitchFamily="65" charset="-120"/>
              </a:rPr>
              <a:t>協會之標準</a:t>
            </a:r>
            <a:r>
              <a:rPr lang="zh-TW" altLang="zh-TW">
                <a:latin typeface="標楷體" panose="03000509000000000000" pitchFamily="65" charset="-120"/>
                <a:ea typeface="標楷體" panose="03000509000000000000" pitchFamily="65" charset="-120"/>
              </a:rPr>
              <a:t>而</a:t>
            </a:r>
            <a:r>
              <a:rPr lang="zh-TW" altLang="zh-TW" b="1">
                <a:solidFill>
                  <a:srgbClr val="0000FF"/>
                </a:solidFill>
                <a:latin typeface="標楷體" panose="03000509000000000000" pitchFamily="65" charset="-120"/>
                <a:ea typeface="標楷體" panose="03000509000000000000" pitchFamily="65" charset="-120"/>
              </a:rPr>
              <a:t>未允許同等</a:t>
            </a:r>
            <a:r>
              <a:rPr lang="zh-TW" altLang="en-US" b="1">
                <a:solidFill>
                  <a:srgbClr val="0000FF"/>
                </a:solidFill>
                <a:latin typeface="標楷體" panose="03000509000000000000" pitchFamily="65" charset="-120"/>
                <a:ea typeface="標楷體" panose="03000509000000000000" pitchFamily="65" charset="-120"/>
              </a:rPr>
              <a:t>品</a:t>
            </a:r>
            <a:r>
              <a:rPr lang="zh-TW" altLang="zh-TW">
                <a:latin typeface="標楷體" panose="03000509000000000000" pitchFamily="65" charset="-120"/>
                <a:ea typeface="標楷體" panose="03000509000000000000" pitchFamily="65" charset="-120"/>
              </a:rPr>
              <a:t>者。</a:t>
            </a:r>
            <a:endParaRPr lang="en-US"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限型錄上之規格必須與招標規格一字不差。</a:t>
            </a:r>
            <a:endParaRPr lang="en-US"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不論產品大小都要有</a:t>
            </a:r>
            <a:r>
              <a:rPr lang="zh-TW" altLang="zh-TW" b="1">
                <a:solidFill>
                  <a:srgbClr val="0000FF"/>
                </a:solidFill>
                <a:latin typeface="標楷體" panose="03000509000000000000" pitchFamily="65" charset="-120"/>
                <a:ea typeface="標楷體" panose="03000509000000000000" pitchFamily="65" charset="-120"/>
              </a:rPr>
              <a:t>型錄</a:t>
            </a:r>
            <a:r>
              <a:rPr lang="zh-TW" altLang="zh-TW">
                <a:latin typeface="標楷體" panose="03000509000000000000" pitchFamily="65" charset="-120"/>
                <a:ea typeface="標楷體" panose="03000509000000000000" pitchFamily="65" charset="-120"/>
              </a:rPr>
              <a:t>。</a:t>
            </a:r>
            <a:endParaRPr lang="en-US"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非屬必要卻</a:t>
            </a:r>
            <a:r>
              <a:rPr lang="zh-TW" altLang="zh-TW" b="1">
                <a:solidFill>
                  <a:srgbClr val="0000FF"/>
                </a:solidFill>
                <a:latin typeface="標楷體" panose="03000509000000000000" pitchFamily="65" charset="-120"/>
                <a:ea typeface="標楷體" panose="03000509000000000000" pitchFamily="65" charset="-120"/>
              </a:rPr>
              <a:t>限不同組件</a:t>
            </a:r>
            <a:r>
              <a:rPr lang="zh-TW" altLang="zh-TW">
                <a:latin typeface="標楷體" panose="03000509000000000000" pitchFamily="65" charset="-120"/>
                <a:ea typeface="標楷體" panose="03000509000000000000" pitchFamily="65" charset="-120"/>
              </a:rPr>
              <a:t>須由</a:t>
            </a:r>
            <a:r>
              <a:rPr lang="zh-TW" altLang="zh-TW" b="1">
                <a:solidFill>
                  <a:srgbClr val="0000FF"/>
                </a:solidFill>
                <a:latin typeface="標楷體" panose="03000509000000000000" pitchFamily="65" charset="-120"/>
                <a:ea typeface="標楷體" panose="03000509000000000000" pitchFamily="65" charset="-120"/>
              </a:rPr>
              <a:t>相同廠牌</a:t>
            </a:r>
            <a:r>
              <a:rPr lang="zh-TW" altLang="zh-TW">
                <a:latin typeface="標楷體" panose="03000509000000000000" pitchFamily="65" charset="-120"/>
                <a:ea typeface="標楷體" panose="03000509000000000000" pitchFamily="65" charset="-120"/>
              </a:rPr>
              <a:t>所組成。</a:t>
            </a:r>
            <a:endParaRPr lang="en-US" altLang="zh-TW">
              <a:latin typeface="標楷體" panose="03000509000000000000" pitchFamily="65" charset="-120"/>
              <a:ea typeface="標楷體" panose="03000509000000000000" pitchFamily="65" charset="-120"/>
            </a:endParaRPr>
          </a:p>
          <a:p>
            <a:pPr lvl="2"/>
            <a:r>
              <a:rPr lang="zh-TW" altLang="zh-TW">
                <a:latin typeface="標楷體" panose="03000509000000000000" pitchFamily="65" charset="-120"/>
                <a:ea typeface="標楷體" panose="03000509000000000000" pitchFamily="65" charset="-120"/>
              </a:rPr>
              <a:t>限取得</a:t>
            </a:r>
            <a:r>
              <a:rPr lang="zh-TW" altLang="zh-TW" b="1">
                <a:solidFill>
                  <a:srgbClr val="0000FF"/>
                </a:solidFill>
                <a:latin typeface="標楷體" panose="03000509000000000000" pitchFamily="65" charset="-120"/>
                <a:ea typeface="標楷體" panose="03000509000000000000" pitchFamily="65" charset="-120"/>
              </a:rPr>
              <a:t>正字標記</a:t>
            </a:r>
            <a:r>
              <a:rPr lang="zh-TW" altLang="zh-TW">
                <a:latin typeface="標楷體" panose="03000509000000000000" pitchFamily="65" charset="-120"/>
                <a:ea typeface="標楷體" panose="03000509000000000000" pitchFamily="65" charset="-120"/>
              </a:rPr>
              <a:t>或以</a:t>
            </a:r>
            <a:r>
              <a:rPr lang="en-US" altLang="zh-TW" b="1">
                <a:solidFill>
                  <a:srgbClr val="0000FF"/>
                </a:solidFill>
                <a:latin typeface="標楷體" panose="03000509000000000000" pitchFamily="65" charset="-120"/>
                <a:ea typeface="標楷體" panose="03000509000000000000" pitchFamily="65" charset="-120"/>
              </a:rPr>
              <a:t>ISO9000</a:t>
            </a:r>
            <a:r>
              <a:rPr lang="zh-TW" altLang="zh-TW" b="1">
                <a:solidFill>
                  <a:srgbClr val="0000FF"/>
                </a:solidFill>
                <a:latin typeface="標楷體" panose="03000509000000000000" pitchFamily="65" charset="-120"/>
                <a:ea typeface="標楷體" panose="03000509000000000000" pitchFamily="65" charset="-120"/>
              </a:rPr>
              <a:t>系列</a:t>
            </a:r>
            <a:r>
              <a:rPr lang="zh-TW" altLang="zh-TW">
                <a:latin typeface="標楷體" panose="03000509000000000000" pitchFamily="65" charset="-120"/>
                <a:ea typeface="標楷體" panose="03000509000000000000" pitchFamily="65" charset="-120"/>
              </a:rPr>
              <a:t>驗證證書作為產品規範。</a:t>
            </a:r>
            <a:endParaRPr lang="zh-TW" altLang="en-US">
              <a:latin typeface="標楷體" panose="03000509000000000000" pitchFamily="65" charset="-120"/>
              <a:ea typeface="標楷體" panose="03000509000000000000" pitchFamily="65" charset="-12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標題 1">
            <a:extLst>
              <a:ext uri="{FF2B5EF4-FFF2-40B4-BE49-F238E27FC236}">
                <a16:creationId xmlns:a16="http://schemas.microsoft.com/office/drawing/2014/main" id="{C927D9C4-8ABB-4D58-AF22-AC0D26F2AE2C}"/>
              </a:ext>
            </a:extLst>
          </p:cNvPr>
          <p:cNvSpPr>
            <a:spLocks noGrp="1"/>
          </p:cNvSpPr>
          <p:nvPr>
            <p:ph type="title"/>
          </p:nvPr>
        </p:nvSpPr>
        <p:spPr>
          <a:xfrm>
            <a:off x="395288" y="188913"/>
            <a:ext cx="8229600" cy="1143000"/>
          </a:xfrm>
        </p:spPr>
        <p:txBody>
          <a:bodyPr/>
          <a:lstStyle/>
          <a:p>
            <a:r>
              <a:rPr lang="zh-TW" altLang="en-US">
                <a:solidFill>
                  <a:srgbClr val="0000FF"/>
                </a:solidFill>
                <a:latin typeface="標楷體" panose="03000509000000000000" pitchFamily="65" charset="-120"/>
                <a:ea typeface="標楷體" panose="03000509000000000000" pitchFamily="65" charset="-120"/>
              </a:rPr>
              <a:t>稽核錯誤態樣</a:t>
            </a:r>
          </a:p>
        </p:txBody>
      </p:sp>
      <p:graphicFrame>
        <p:nvGraphicFramePr>
          <p:cNvPr id="5" name="表格 4">
            <a:extLst>
              <a:ext uri="{FF2B5EF4-FFF2-40B4-BE49-F238E27FC236}">
                <a16:creationId xmlns:a16="http://schemas.microsoft.com/office/drawing/2014/main" id="{8B84A512-281A-4A3B-AA84-A4DFA46483F5}"/>
              </a:ext>
            </a:extLst>
          </p:cNvPr>
          <p:cNvGraphicFramePr>
            <a:graphicFrameLocks noGrp="1"/>
          </p:cNvGraphicFramePr>
          <p:nvPr/>
        </p:nvGraphicFramePr>
        <p:xfrm>
          <a:off x="1331913" y="1628775"/>
          <a:ext cx="6096000" cy="2028825"/>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860055156"/>
                    </a:ext>
                  </a:extLst>
                </a:gridCol>
              </a:tblGrid>
              <a:tr h="840013">
                <a:tc>
                  <a:txBody>
                    <a:bodyPr/>
                    <a:lstStyle/>
                    <a:p>
                      <a:pPr algn="ctr">
                        <a:spcAft>
                          <a:spcPts val="0"/>
                        </a:spcAft>
                      </a:pPr>
                      <a:r>
                        <a:rPr lang="zh-TW" sz="3200" b="1" kern="100" dirty="0">
                          <a:solidFill>
                            <a:srgbClr val="FF0000"/>
                          </a:solidFill>
                          <a:effectLst/>
                          <a:latin typeface="Times New Roman" panose="02020603050405020304" pitchFamily="18" charset="0"/>
                          <a:ea typeface="標楷體" panose="03000509000000000000" pitchFamily="65" charset="-120"/>
                        </a:rPr>
                        <a:t>教育部</a:t>
                      </a:r>
                      <a:r>
                        <a:rPr lang="zh-TW" altLang="en-US" sz="3200" b="1" kern="100" dirty="0">
                          <a:solidFill>
                            <a:srgbClr val="FF0000"/>
                          </a:solidFill>
                          <a:effectLst/>
                          <a:latin typeface="Times New Roman" panose="02020603050405020304" pitchFamily="18" charset="0"/>
                          <a:ea typeface="標楷體" panose="03000509000000000000" pitchFamily="65" charset="-120"/>
                        </a:rPr>
                        <a:t>及審計部</a:t>
                      </a:r>
                      <a:r>
                        <a:rPr lang="zh-TW" sz="3200" b="1" kern="100" dirty="0">
                          <a:solidFill>
                            <a:srgbClr val="FF0000"/>
                          </a:solidFill>
                          <a:effectLst/>
                          <a:latin typeface="Times New Roman" panose="02020603050405020304" pitchFamily="18" charset="0"/>
                          <a:ea typeface="標楷體" panose="03000509000000000000" pitchFamily="65" charset="-120"/>
                        </a:rPr>
                        <a:t>稽核意見</a:t>
                      </a:r>
                      <a:endParaRPr lang="zh-TW" sz="3200" kern="100" dirty="0">
                        <a:solidFill>
                          <a:srgbClr val="FF0000"/>
                        </a:solidFill>
                        <a:effectLst/>
                        <a:latin typeface="Times New Roman" panose="02020603050405020304" pitchFamily="18" charset="0"/>
                        <a:ea typeface="標楷體" panose="03000509000000000000" pitchFamily="65"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5797770"/>
                  </a:ext>
                </a:extLst>
              </a:tr>
              <a:tr h="1188812">
                <a:tc>
                  <a:txBody>
                    <a:bodyPr/>
                    <a:lstStyle/>
                    <a:p>
                      <a:r>
                        <a:rPr lang="zh-TW" altLang="zh-TW" sz="2400" kern="1200" dirty="0">
                          <a:solidFill>
                            <a:schemeClr val="dk1"/>
                          </a:solidFill>
                          <a:effectLst/>
                          <a:latin typeface="標楷體" panose="03000509000000000000" pitchFamily="65" charset="-120"/>
                          <a:ea typeface="標楷體" panose="03000509000000000000" pitchFamily="65" charset="-120"/>
                          <a:cs typeface="+mn-cs"/>
                        </a:rPr>
                        <a:t>未於招標前妥為評估</a:t>
                      </a:r>
                      <a:r>
                        <a:rPr lang="zh-TW" altLang="zh-TW" sz="2400" kern="1200" dirty="0">
                          <a:solidFill>
                            <a:srgbClr val="FF0000"/>
                          </a:solidFill>
                          <a:effectLst/>
                          <a:latin typeface="標楷體" panose="03000509000000000000" pitchFamily="65" charset="-120"/>
                          <a:ea typeface="標楷體" panose="03000509000000000000" pitchFamily="65" charset="-120"/>
                          <a:cs typeface="+mn-cs"/>
                        </a:rPr>
                        <a:t>擬定採購需求規格</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，經上網公開招標造成</a:t>
                      </a:r>
                      <a:r>
                        <a:rPr lang="zh-TW" altLang="zh-TW" sz="2400" b="0" kern="1200" dirty="0">
                          <a:solidFill>
                            <a:srgbClr val="0000FF"/>
                          </a:solidFill>
                          <a:effectLst/>
                          <a:latin typeface="標楷體" panose="03000509000000000000" pitchFamily="65" charset="-120"/>
                          <a:ea typeface="標楷體" panose="03000509000000000000" pitchFamily="65" charset="-120"/>
                          <a:cs typeface="+mn-cs"/>
                        </a:rPr>
                        <a:t>流標</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或</a:t>
                      </a:r>
                      <a:r>
                        <a:rPr lang="zh-TW" altLang="zh-TW" sz="2400" b="0" kern="1200" dirty="0">
                          <a:solidFill>
                            <a:srgbClr val="0000FF"/>
                          </a:solidFill>
                          <a:effectLst/>
                          <a:latin typeface="標楷體" panose="03000509000000000000" pitchFamily="65" charset="-120"/>
                          <a:ea typeface="標楷體" panose="03000509000000000000" pitchFamily="65" charset="-120"/>
                          <a:cs typeface="+mn-cs"/>
                        </a:rPr>
                        <a:t>廢標</a:t>
                      </a:r>
                      <a:r>
                        <a:rPr lang="zh-TW" altLang="zh-TW" sz="2400" kern="1200" dirty="0">
                          <a:solidFill>
                            <a:schemeClr val="dk1"/>
                          </a:solidFill>
                          <a:effectLst/>
                          <a:latin typeface="標楷體" panose="03000509000000000000" pitchFamily="65" charset="-120"/>
                          <a:ea typeface="標楷體" panose="03000509000000000000" pitchFamily="65" charset="-120"/>
                          <a:cs typeface="+mn-cs"/>
                        </a:rPr>
                        <a:t>，須再重新修正採購需求規格，影響採購效率。</a:t>
                      </a:r>
                      <a:endParaRPr lang="zh-TW" altLang="en-US" sz="2400" kern="1200" dirty="0">
                        <a:solidFill>
                          <a:schemeClr val="dk1"/>
                        </a:solidFill>
                        <a:effectLst/>
                        <a:latin typeface="標楷體" panose="03000509000000000000" pitchFamily="65" charset="-120"/>
                        <a:ea typeface="標楷體" panose="03000509000000000000" pitchFamily="65" charset="-120"/>
                        <a:cs typeface="+mn-cs"/>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30299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60423224-7F23-49E7-8FAE-61E68CD72398}"/>
              </a:ext>
            </a:extLst>
          </p:cNvPr>
          <p:cNvSpPr>
            <a:spLocks noGrp="1"/>
          </p:cNvSpPr>
          <p:nvPr>
            <p:ph type="title"/>
          </p:nvPr>
        </p:nvSpPr>
        <p:spPr>
          <a:xfrm>
            <a:off x="1619250" y="31750"/>
            <a:ext cx="6264275" cy="660400"/>
          </a:xfrm>
        </p:spPr>
        <p:txBody>
          <a:bodyPr/>
          <a:lstStyle/>
          <a:p>
            <a:pPr>
              <a:defRPr/>
            </a:pPr>
            <a:r>
              <a:rPr lang="zh-TW" altLang="en-US" sz="3200" b="1" dirty="0">
                <a:solidFill>
                  <a:srgbClr val="0000FF"/>
                </a:solidFill>
                <a:latin typeface="標楷體" panose="03000509000000000000" pitchFamily="65" charset="-120"/>
                <a:ea typeface="標楷體" panose="03000509000000000000" pitchFamily="65" charset="-120"/>
                <a:cs typeface="+mn-cs"/>
              </a:rPr>
              <a:t>規範內容說明</a:t>
            </a:r>
          </a:p>
        </p:txBody>
      </p:sp>
      <p:grpSp>
        <p:nvGrpSpPr>
          <p:cNvPr id="148483" name="群組 7">
            <a:extLst>
              <a:ext uri="{FF2B5EF4-FFF2-40B4-BE49-F238E27FC236}">
                <a16:creationId xmlns:a16="http://schemas.microsoft.com/office/drawing/2014/main" id="{411BCCE8-8FCD-4276-B551-D08DCF5BE418}"/>
              </a:ext>
            </a:extLst>
          </p:cNvPr>
          <p:cNvGrpSpPr>
            <a:grpSpLocks/>
          </p:cNvGrpSpPr>
          <p:nvPr/>
        </p:nvGrpSpPr>
        <p:grpSpPr bwMode="auto">
          <a:xfrm>
            <a:off x="795338" y="836613"/>
            <a:ext cx="5514975" cy="5705475"/>
            <a:chOff x="1907704" y="836712"/>
            <a:chExt cx="5514975" cy="5705475"/>
          </a:xfrm>
        </p:grpSpPr>
        <p:pic>
          <p:nvPicPr>
            <p:cNvPr id="148486" name="圖片 3">
              <a:extLst>
                <a:ext uri="{FF2B5EF4-FFF2-40B4-BE49-F238E27FC236}">
                  <a16:creationId xmlns:a16="http://schemas.microsoft.com/office/drawing/2014/main" id="{3CA5993C-CFD8-4E16-8EFC-231FCEF918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836712"/>
              <a:ext cx="5514975" cy="570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a:extLst>
                <a:ext uri="{FF2B5EF4-FFF2-40B4-BE49-F238E27FC236}">
                  <a16:creationId xmlns:a16="http://schemas.microsoft.com/office/drawing/2014/main" id="{CE6C8918-112A-42A5-8778-83DE2EC4B84D}"/>
                </a:ext>
              </a:extLst>
            </p:cNvPr>
            <p:cNvSpPr/>
            <p:nvPr/>
          </p:nvSpPr>
          <p:spPr>
            <a:xfrm>
              <a:off x="3276129" y="1341537"/>
              <a:ext cx="3384550" cy="52006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grpSp>
      <p:sp>
        <p:nvSpPr>
          <p:cNvPr id="7" name="文字方塊 6">
            <a:extLst>
              <a:ext uri="{FF2B5EF4-FFF2-40B4-BE49-F238E27FC236}">
                <a16:creationId xmlns:a16="http://schemas.microsoft.com/office/drawing/2014/main" id="{6B4A9602-03F7-44ED-9849-3734A167391B}"/>
              </a:ext>
            </a:extLst>
          </p:cNvPr>
          <p:cNvSpPr txBox="1"/>
          <p:nvPr/>
        </p:nvSpPr>
        <p:spPr>
          <a:xfrm>
            <a:off x="6300788" y="2565400"/>
            <a:ext cx="2087562" cy="3139321"/>
          </a:xfrm>
          <a:prstGeom prst="rect">
            <a:avLst/>
          </a:prstGeom>
          <a:solidFill>
            <a:schemeClr val="accent6">
              <a:lumMod val="40000"/>
              <a:lumOff val="60000"/>
            </a:schemeClr>
          </a:solidFill>
        </p:spPr>
        <p:txBody>
          <a:bodyPr>
            <a:spAutoFit/>
          </a:bodyPr>
          <a:lstStyle/>
          <a:p>
            <a:pPr marL="285750" indent="-285750" eaLnBrk="1" hangingPunct="1">
              <a:buFont typeface="Wingdings" panose="05000000000000000000" pitchFamily="2" charset="2"/>
              <a:buChar char="l"/>
              <a:defRPr/>
            </a:pPr>
            <a:r>
              <a:rPr kumimoji="1" lang="zh-TW" altLang="en-US" dirty="0">
                <a:solidFill>
                  <a:srgbClr val="0000FF"/>
                </a:solidFill>
                <a:latin typeface="標楷體" panose="03000509000000000000" pitchFamily="65" charset="-120"/>
              </a:rPr>
              <a:t>尺寸</a:t>
            </a:r>
            <a:r>
              <a:rPr kumimoji="1" lang="en-US" altLang="zh-TW" dirty="0">
                <a:solidFill>
                  <a:srgbClr val="0000FF"/>
                </a:solidFill>
                <a:latin typeface="標楷體" panose="03000509000000000000" pitchFamily="65" charset="-120"/>
              </a:rPr>
              <a:t>/</a:t>
            </a:r>
            <a:r>
              <a:rPr kumimoji="1" lang="zh-TW" altLang="en-US" dirty="0">
                <a:solidFill>
                  <a:srgbClr val="0000FF"/>
                </a:solidFill>
                <a:latin typeface="標楷體" panose="03000509000000000000" pitchFamily="65" charset="-120"/>
              </a:rPr>
              <a:t>重量容許誤差值</a:t>
            </a:r>
            <a:endParaRPr kumimoji="1" lang="en-US" altLang="zh-TW" dirty="0">
              <a:solidFill>
                <a:srgbClr val="0000FF"/>
              </a:solidFill>
              <a:latin typeface="標楷體" panose="03000509000000000000" pitchFamily="65" charset="-120"/>
            </a:endParaRPr>
          </a:p>
          <a:p>
            <a:pPr marL="285750" indent="-285750" eaLnBrk="1" hangingPunct="1">
              <a:buFont typeface="Wingdings" panose="05000000000000000000" pitchFamily="2" charset="2"/>
              <a:buChar char="l"/>
              <a:defRPr/>
            </a:pPr>
            <a:r>
              <a:rPr kumimoji="1" lang="zh-TW" altLang="en-US" dirty="0">
                <a:solidFill>
                  <a:srgbClr val="0000FF"/>
                </a:solidFill>
                <a:latin typeface="標楷體" panose="03000509000000000000" pitchFamily="65" charset="-120"/>
              </a:rPr>
              <a:t>數量非定植採多少以上</a:t>
            </a:r>
            <a:r>
              <a:rPr kumimoji="1" lang="en-US" altLang="zh-TW" dirty="0">
                <a:solidFill>
                  <a:srgbClr val="0000FF"/>
                </a:solidFill>
                <a:latin typeface="標楷體" panose="03000509000000000000" pitchFamily="65" charset="-120"/>
              </a:rPr>
              <a:t>(</a:t>
            </a:r>
            <a:r>
              <a:rPr kumimoji="1" lang="zh-TW" altLang="en-US" dirty="0">
                <a:solidFill>
                  <a:srgbClr val="0000FF"/>
                </a:solidFill>
                <a:latin typeface="標楷體" panose="03000509000000000000" pitchFamily="65" charset="-120"/>
              </a:rPr>
              <a:t>視個案需求訂定</a:t>
            </a:r>
            <a:r>
              <a:rPr kumimoji="1" lang="en-US" altLang="zh-TW" dirty="0">
                <a:solidFill>
                  <a:srgbClr val="0000FF"/>
                </a:solidFill>
                <a:latin typeface="標楷體" panose="03000509000000000000" pitchFamily="65" charset="-120"/>
              </a:rPr>
              <a:t>)</a:t>
            </a:r>
          </a:p>
          <a:p>
            <a:pPr marL="285750" indent="-285750" eaLnBrk="1" hangingPunct="1">
              <a:buFont typeface="Wingdings" panose="05000000000000000000" pitchFamily="2" charset="2"/>
              <a:buChar char="l"/>
              <a:defRPr/>
            </a:pPr>
            <a:r>
              <a:rPr kumimoji="1" lang="zh-TW" altLang="en-US" dirty="0">
                <a:solidFill>
                  <a:srgbClr val="0000FF"/>
                </a:solidFill>
                <a:latin typeface="標楷體" panose="03000509000000000000" pitchFamily="65" charset="-120"/>
              </a:rPr>
              <a:t>性能訂定以範圍界定</a:t>
            </a:r>
            <a:endParaRPr kumimoji="1" lang="en-US" altLang="zh-TW" dirty="0">
              <a:solidFill>
                <a:srgbClr val="0000FF"/>
              </a:solidFill>
              <a:latin typeface="標楷體" panose="03000509000000000000" pitchFamily="65" charset="-120"/>
            </a:endParaRPr>
          </a:p>
          <a:p>
            <a:pPr marL="285750" indent="-285750" eaLnBrk="1" hangingPunct="1">
              <a:buFont typeface="Wingdings" panose="05000000000000000000" pitchFamily="2" charset="2"/>
              <a:buChar char="l"/>
              <a:defRPr/>
            </a:pPr>
            <a:r>
              <a:rPr kumimoji="1" lang="zh-TW" altLang="en-US" dirty="0">
                <a:solidFill>
                  <a:srgbClr val="0000FF"/>
                </a:solidFill>
                <a:latin typeface="標楷體" panose="03000509000000000000" pitchFamily="65" charset="-120"/>
              </a:rPr>
              <a:t>多語言介面之必要性</a:t>
            </a:r>
            <a:endParaRPr kumimoji="1" lang="en-US" altLang="zh-TW" dirty="0">
              <a:solidFill>
                <a:srgbClr val="0000FF"/>
              </a:solidFill>
              <a:latin typeface="標楷體" panose="03000509000000000000" pitchFamily="65" charset="-120"/>
            </a:endParaRPr>
          </a:p>
          <a:p>
            <a:pPr marL="285750" indent="-285750" eaLnBrk="1" hangingPunct="1">
              <a:buFont typeface="Wingdings" panose="05000000000000000000" pitchFamily="2" charset="2"/>
              <a:buChar char="l"/>
              <a:defRPr/>
            </a:pPr>
            <a:r>
              <a:rPr kumimoji="1" lang="zh-TW" altLang="en-US" dirty="0">
                <a:solidFill>
                  <a:srgbClr val="0000FF"/>
                </a:solidFill>
                <a:latin typeface="標楷體" panose="03000509000000000000" pitchFamily="65" charset="-120"/>
              </a:rPr>
              <a:t>需求規格</a:t>
            </a:r>
            <a:endParaRPr kumimoji="1" lang="en-US" altLang="zh-TW" dirty="0">
              <a:solidFill>
                <a:srgbClr val="0000FF"/>
              </a:solidFill>
              <a:latin typeface="標楷體" panose="03000509000000000000" pitchFamily="65" charset="-120"/>
            </a:endParaRPr>
          </a:p>
          <a:p>
            <a:pPr marL="285750" indent="-285750" eaLnBrk="1" hangingPunct="1">
              <a:buFont typeface="Wingdings" panose="05000000000000000000" pitchFamily="2" charset="2"/>
              <a:buChar char="l"/>
              <a:defRPr/>
            </a:pPr>
            <a:endParaRPr kumimoji="1" lang="zh-TW" altLang="en-US" dirty="0">
              <a:solidFill>
                <a:srgbClr val="0000FF"/>
              </a:solidFill>
              <a:latin typeface="標楷體" panose="03000509000000000000" pitchFamily="65" charset="-120"/>
            </a:endParaRPr>
          </a:p>
        </p:txBody>
      </p:sp>
      <p:sp>
        <p:nvSpPr>
          <p:cNvPr id="9" name="矩形 8">
            <a:extLst>
              <a:ext uri="{FF2B5EF4-FFF2-40B4-BE49-F238E27FC236}">
                <a16:creationId xmlns:a16="http://schemas.microsoft.com/office/drawing/2014/main" id="{0D0063DA-7543-46BF-8FF1-FFB453B07873}"/>
              </a:ext>
            </a:extLst>
          </p:cNvPr>
          <p:cNvSpPr/>
          <p:nvPr/>
        </p:nvSpPr>
        <p:spPr>
          <a:xfrm>
            <a:off x="2627313" y="2997200"/>
            <a:ext cx="2921000" cy="431800"/>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FA6C7B32-22AC-4C33-AA04-DF9FDD87FC40}"/>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申請階段注意事項</a:t>
            </a:r>
          </a:p>
        </p:txBody>
      </p:sp>
      <p:sp>
        <p:nvSpPr>
          <p:cNvPr id="149507" name="內容版面配置區 2">
            <a:extLst>
              <a:ext uri="{FF2B5EF4-FFF2-40B4-BE49-F238E27FC236}">
                <a16:creationId xmlns:a16="http://schemas.microsoft.com/office/drawing/2014/main" id="{40AF5784-5A2C-4022-877B-21AA5410C067}"/>
              </a:ext>
            </a:extLst>
          </p:cNvPr>
          <p:cNvSpPr>
            <a:spLocks noGrp="1"/>
          </p:cNvSpPr>
          <p:nvPr>
            <p:ph idx="1"/>
          </p:nvPr>
        </p:nvSpPr>
        <p:spPr/>
        <p:txBody>
          <a:bodyPr/>
          <a:lstStyle/>
          <a:p>
            <a:pPr lvl="1"/>
            <a:r>
              <a:rPr lang="zh-TW" altLang="zh-TW" b="1">
                <a:solidFill>
                  <a:srgbClr val="FF0000"/>
                </a:solidFill>
                <a:latin typeface="標楷體" panose="03000509000000000000" pitchFamily="65" charset="-120"/>
                <a:ea typeface="標楷體" panose="03000509000000000000" pitchFamily="65" charset="-120"/>
              </a:rPr>
              <a:t>同等品</a:t>
            </a:r>
            <a:r>
              <a:rPr lang="zh-TW" altLang="zh-TW">
                <a:latin typeface="標楷體" panose="03000509000000000000" pitchFamily="65" charset="-120"/>
                <a:ea typeface="標楷體" panose="03000509000000000000" pitchFamily="65" charset="-120"/>
              </a:rPr>
              <a:t>認定問題</a:t>
            </a:r>
            <a:endParaRPr lang="en-US" altLang="zh-TW">
              <a:latin typeface="標楷體" panose="03000509000000000000" pitchFamily="65" charset="-120"/>
              <a:ea typeface="標楷體" panose="03000509000000000000" pitchFamily="65" charset="-120"/>
            </a:endParaRPr>
          </a:p>
          <a:p>
            <a:pPr lvl="2"/>
            <a:r>
              <a:rPr lang="zh-TW" altLang="zh-TW" b="1">
                <a:solidFill>
                  <a:srgbClr val="0000FF"/>
                </a:solidFill>
                <a:latin typeface="標楷體" panose="03000509000000000000" pitchFamily="65" charset="-120"/>
                <a:ea typeface="標楷體" panose="03000509000000000000" pitchFamily="65" charset="-120"/>
              </a:rPr>
              <a:t>規定應於投標文件內預先提出者</a:t>
            </a:r>
            <a:r>
              <a:rPr lang="zh-TW" altLang="zh-TW">
                <a:latin typeface="標楷體" panose="03000509000000000000" pitchFamily="65" charset="-120"/>
                <a:ea typeface="標楷體" panose="03000509000000000000" pitchFamily="65" charset="-120"/>
              </a:rPr>
              <a:t>，廠商應於投標文件內敘明同等品之廠牌、價格及功能、效益、標準或特性等相關資料，以供審查。</a:t>
            </a:r>
            <a:r>
              <a:rPr lang="zh-TW" altLang="en-US">
                <a:latin typeface="標楷體" panose="03000509000000000000" pitchFamily="65" charset="-120"/>
                <a:ea typeface="標楷體" panose="03000509000000000000" pitchFamily="65" charset="-120"/>
              </a:rPr>
              <a:t>（審查型錄）</a:t>
            </a:r>
            <a:endParaRPr lang="en-US" altLang="zh-TW">
              <a:latin typeface="標楷體" panose="03000509000000000000" pitchFamily="65" charset="-120"/>
              <a:ea typeface="標楷體" panose="03000509000000000000" pitchFamily="65" charset="-120"/>
            </a:endParaRPr>
          </a:p>
          <a:p>
            <a:pPr lvl="2"/>
            <a:endParaRPr lang="en-US" altLang="zh-TW">
              <a:latin typeface="標楷體" panose="03000509000000000000" pitchFamily="65" charset="-120"/>
              <a:ea typeface="標楷體" panose="03000509000000000000" pitchFamily="65" charset="-120"/>
            </a:endParaRPr>
          </a:p>
          <a:p>
            <a:pPr lvl="2"/>
            <a:r>
              <a:rPr lang="zh-TW" altLang="zh-TW" b="1">
                <a:solidFill>
                  <a:srgbClr val="0000FF"/>
                </a:solidFill>
                <a:latin typeface="標楷體" panose="03000509000000000000" pitchFamily="65" charset="-120"/>
                <a:ea typeface="標楷體" panose="03000509000000000000" pitchFamily="65" charset="-120"/>
              </a:rPr>
              <a:t>未規定應於投標文件內預先提出者</a:t>
            </a:r>
            <a:r>
              <a:rPr lang="zh-TW" altLang="zh-TW">
                <a:latin typeface="標楷體" panose="03000509000000000000" pitchFamily="65" charset="-120"/>
                <a:ea typeface="標楷體" panose="03000509000000000000" pitchFamily="65" charset="-120"/>
              </a:rPr>
              <a:t>，得標廠商得於</a:t>
            </a:r>
            <a:r>
              <a:rPr lang="zh-TW" altLang="zh-TW" b="1">
                <a:solidFill>
                  <a:srgbClr val="FF0000"/>
                </a:solidFill>
                <a:latin typeface="標楷體" panose="03000509000000000000" pitchFamily="65" charset="-120"/>
                <a:ea typeface="標楷體" panose="03000509000000000000" pitchFamily="65" charset="-120"/>
              </a:rPr>
              <a:t>使用同等品前</a:t>
            </a:r>
            <a:r>
              <a:rPr lang="zh-TW" altLang="zh-TW">
                <a:latin typeface="標楷體" panose="03000509000000000000" pitchFamily="65" charset="-120"/>
                <a:ea typeface="標楷體" panose="03000509000000000000" pitchFamily="65" charset="-120"/>
              </a:rPr>
              <a:t>，依契約規定向機關提出同等品之廠牌、價格及功能、效益、標準或特性等相關資料，以供審查。</a:t>
            </a:r>
            <a:endParaRPr lang="zh-TW" altLang="en-US">
              <a:latin typeface="標楷體" panose="03000509000000000000" pitchFamily="65" charset="-120"/>
              <a:ea typeface="標楷體" panose="03000509000000000000" pitchFamily="65" charset="-12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07670057-C82F-441F-9636-29475E831607}"/>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投開標階段注意事項</a:t>
            </a:r>
          </a:p>
        </p:txBody>
      </p:sp>
      <p:sp>
        <p:nvSpPr>
          <p:cNvPr id="150531" name="內容版面配置區 2">
            <a:extLst>
              <a:ext uri="{FF2B5EF4-FFF2-40B4-BE49-F238E27FC236}">
                <a16:creationId xmlns:a16="http://schemas.microsoft.com/office/drawing/2014/main" id="{9A2A6539-A514-42CA-8007-013C498686B3}"/>
              </a:ext>
            </a:extLst>
          </p:cNvPr>
          <p:cNvSpPr>
            <a:spLocks noGrp="1"/>
          </p:cNvSpPr>
          <p:nvPr>
            <p:ph idx="1"/>
          </p:nvPr>
        </p:nvSpPr>
        <p:spPr>
          <a:xfrm>
            <a:off x="900113" y="1600200"/>
            <a:ext cx="7272337" cy="2836863"/>
          </a:xfrm>
        </p:spPr>
        <p:txBody>
          <a:bodyPr/>
          <a:lstStyle/>
          <a:p>
            <a:r>
              <a:rPr lang="zh-TW" altLang="en-US" b="1">
                <a:solidFill>
                  <a:srgbClr val="0000FF"/>
                </a:solidFill>
                <a:latin typeface="標楷體" panose="03000509000000000000" pitchFamily="65" charset="-120"/>
                <a:ea typeface="標楷體" panose="03000509000000000000" pitchFamily="65" charset="-120"/>
                <a:cs typeface="Times New Roman" panose="02020603050405020304" pitchFamily="18" charset="0"/>
              </a:rPr>
              <a:t>審查型錄</a:t>
            </a:r>
            <a:r>
              <a:rPr lang="zh-TW" altLang="en-US">
                <a:ea typeface="標楷體" panose="03000509000000000000" pitchFamily="65" charset="-120"/>
                <a:cs typeface="Times New Roman" panose="02020603050405020304" pitchFamily="18" charset="0"/>
              </a:rPr>
              <a:t>，</a:t>
            </a:r>
            <a:r>
              <a:rPr lang="zh-TW" altLang="en-US" b="1">
                <a:solidFill>
                  <a:srgbClr val="FF0000"/>
                </a:solidFill>
                <a:latin typeface="標楷體" panose="03000509000000000000" pitchFamily="65" charset="-120"/>
                <a:ea typeface="標楷體" panose="03000509000000000000" pitchFamily="65" charset="-120"/>
                <a:cs typeface="Times New Roman" panose="02020603050405020304" pitchFamily="18" charset="0"/>
              </a:rPr>
              <a:t>依公告之規格內容</a:t>
            </a:r>
            <a:r>
              <a:rPr lang="zh-TW" altLang="en-US">
                <a:solidFill>
                  <a:srgbClr val="000000"/>
                </a:solidFill>
                <a:latin typeface="標楷體" panose="03000509000000000000" pitchFamily="65" charset="-120"/>
                <a:ea typeface="標楷體" panose="03000509000000000000" pitchFamily="65" charset="-120"/>
                <a:cs typeface="Times New Roman" panose="02020603050405020304" pitchFamily="18" charset="0"/>
              </a:rPr>
              <a:t>，詳實審核</a:t>
            </a:r>
            <a:r>
              <a:rPr lang="zh-TW" altLang="en-US">
                <a:ea typeface="標楷體" panose="03000509000000000000" pitchFamily="65" charset="-120"/>
                <a:cs typeface="Times New Roman" panose="02020603050405020304" pitchFamily="18" charset="0"/>
              </a:rPr>
              <a:t>，不應有模糊或不確實情形，避免影響開標流程其結果</a:t>
            </a:r>
            <a:r>
              <a:rPr lang="zh-TW" altLang="en-US">
                <a:solidFill>
                  <a:srgbClr val="000000"/>
                </a:solidFill>
                <a:latin typeface="標楷體" panose="03000509000000000000" pitchFamily="65" charset="-120"/>
                <a:ea typeface="標楷體" panose="03000509000000000000" pitchFamily="65" charset="-120"/>
                <a:cs typeface="Times New Roman" panose="02020603050405020304" pitchFamily="18" charset="0"/>
              </a:rPr>
              <a:t>。</a:t>
            </a:r>
          </a:p>
          <a:p>
            <a:pPr>
              <a:buFont typeface="Arial" panose="020B0604020202020204" pitchFamily="34" charset="0"/>
              <a:buNone/>
            </a:pPr>
            <a:endParaRPr lang="en-US" altLang="zh-TW">
              <a:solidFill>
                <a:srgbClr val="000000"/>
              </a:solidFill>
              <a:latin typeface="標楷體" panose="03000509000000000000" pitchFamily="65" charset="-120"/>
              <a:ea typeface="標楷體" panose="03000509000000000000" pitchFamily="65" charset="-120"/>
              <a:cs typeface="Times New Roman" panose="02020603050405020304" pitchFamily="18" charset="0"/>
            </a:endParaRPr>
          </a:p>
          <a:p>
            <a:endParaRPr lang="zh-TW" altLang="en-US">
              <a:solidFill>
                <a:srgbClr val="000000"/>
              </a:solidFill>
              <a:latin typeface="標楷體" panose="03000509000000000000" pitchFamily="65" charset="-120"/>
              <a:ea typeface="標楷體" panose="03000509000000000000" pitchFamily="65" charset="-120"/>
              <a:cs typeface="Times New Roman" panose="02020603050405020304" pitchFamily="18" charset="0"/>
            </a:endParaRPr>
          </a:p>
          <a:p>
            <a:endParaRPr lang="zh-TW" altLang="en-US">
              <a:ea typeface="標楷體" panose="03000509000000000000" pitchFamily="65" charset="-12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4918BE9B-2696-4B34-8B5C-E5D8285BC3E3}"/>
              </a:ext>
            </a:extLst>
          </p:cNvPr>
          <p:cNvSpPr>
            <a:spLocks noGrp="1"/>
          </p:cNvSpPr>
          <p:nvPr>
            <p:ph type="title"/>
          </p:nvPr>
        </p:nvSpPr>
        <p:spPr>
          <a:xfrm>
            <a:off x="539750" y="-3175"/>
            <a:ext cx="8229600" cy="1143000"/>
          </a:xfrm>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履約管理階段注意事項</a:t>
            </a:r>
          </a:p>
        </p:txBody>
      </p:sp>
      <p:sp>
        <p:nvSpPr>
          <p:cNvPr id="151555" name="內容版面配置區 2">
            <a:extLst>
              <a:ext uri="{FF2B5EF4-FFF2-40B4-BE49-F238E27FC236}">
                <a16:creationId xmlns:a16="http://schemas.microsoft.com/office/drawing/2014/main" id="{B1B04C61-6623-4468-926C-E7A872B3BADF}"/>
              </a:ext>
            </a:extLst>
          </p:cNvPr>
          <p:cNvSpPr>
            <a:spLocks noGrp="1"/>
          </p:cNvSpPr>
          <p:nvPr>
            <p:ph idx="1"/>
          </p:nvPr>
        </p:nvSpPr>
        <p:spPr>
          <a:xfrm>
            <a:off x="827088" y="1268413"/>
            <a:ext cx="7345362" cy="3240087"/>
          </a:xfrm>
        </p:spPr>
        <p:txBody>
          <a:bodyPr>
            <a:normAutofit fontScale="85000" lnSpcReduction="20000"/>
          </a:bodyPr>
          <a:lstStyle/>
          <a:p>
            <a:r>
              <a:rPr lang="zh-TW" altLang="en-US" sz="2800">
                <a:solidFill>
                  <a:srgbClr val="000000"/>
                </a:solidFill>
                <a:ea typeface="標楷體" panose="03000509000000000000" pitchFamily="65" charset="-120"/>
                <a:cs typeface="Times New Roman" panose="02020603050405020304" pitchFamily="18" charset="0"/>
              </a:rPr>
              <a:t>履約期限若因</a:t>
            </a:r>
            <a:r>
              <a:rPr lang="zh-TW" altLang="en-US" sz="2800" b="1">
                <a:solidFill>
                  <a:srgbClr val="0000FF"/>
                </a:solidFill>
                <a:ea typeface="標楷體" panose="03000509000000000000" pitchFamily="65" charset="-120"/>
                <a:cs typeface="Times New Roman" panose="02020603050405020304" pitchFamily="18" charset="0"/>
              </a:rPr>
              <a:t>學校因素而展延</a:t>
            </a:r>
            <a:r>
              <a:rPr lang="zh-TW" altLang="en-US" sz="2800">
                <a:solidFill>
                  <a:srgbClr val="000000"/>
                </a:solidFill>
                <a:ea typeface="標楷體" panose="03000509000000000000" pitchFamily="65" charset="-120"/>
                <a:cs typeface="Times New Roman" panose="02020603050405020304" pitchFamily="18" charset="0"/>
              </a:rPr>
              <a:t>，</a:t>
            </a:r>
            <a:r>
              <a:rPr lang="zh-TW" altLang="en-US" sz="2800" b="1">
                <a:solidFill>
                  <a:srgbClr val="FF0000"/>
                </a:solidFill>
                <a:ea typeface="標楷體" panose="03000509000000000000" pitchFamily="65" charset="-120"/>
                <a:cs typeface="Times New Roman" panose="02020603050405020304" pitchFamily="18" charset="0"/>
              </a:rPr>
              <a:t>須簽奉核准</a:t>
            </a:r>
            <a:r>
              <a:rPr lang="zh-TW" altLang="en-US" sz="2800">
                <a:solidFill>
                  <a:srgbClr val="000000"/>
                </a:solidFill>
                <a:ea typeface="標楷體" panose="03000509000000000000" pitchFamily="65" charset="-120"/>
                <a:cs typeface="Times New Roman" panose="02020603050405020304" pitchFamily="18" charset="0"/>
              </a:rPr>
              <a:t>；若為</a:t>
            </a:r>
            <a:r>
              <a:rPr lang="zh-TW" altLang="en-US" sz="2800" b="1">
                <a:solidFill>
                  <a:srgbClr val="0000FF"/>
                </a:solidFill>
                <a:ea typeface="標楷體" panose="03000509000000000000" pitchFamily="65" charset="-120"/>
                <a:cs typeface="Times New Roman" panose="02020603050405020304" pitchFamily="18" charset="0"/>
              </a:rPr>
              <a:t>廠商因素而延遲</a:t>
            </a:r>
            <a:r>
              <a:rPr lang="zh-TW" altLang="en-US" sz="2800">
                <a:solidFill>
                  <a:srgbClr val="000000"/>
                </a:solidFill>
                <a:ea typeface="標楷體" panose="03000509000000000000" pitchFamily="65" charset="-120"/>
                <a:cs typeface="Times New Roman" panose="02020603050405020304" pitchFamily="18" charset="0"/>
              </a:rPr>
              <a:t>，須處</a:t>
            </a:r>
            <a:r>
              <a:rPr lang="zh-TW" altLang="en-US" sz="2800" b="1">
                <a:solidFill>
                  <a:srgbClr val="FF0000"/>
                </a:solidFill>
                <a:ea typeface="標楷體" panose="03000509000000000000" pitchFamily="65" charset="-120"/>
                <a:cs typeface="Times New Roman" panose="02020603050405020304" pitchFamily="18" charset="0"/>
              </a:rPr>
              <a:t>逾期違約金</a:t>
            </a:r>
            <a:r>
              <a:rPr lang="zh-TW" altLang="en-US" sz="2800">
                <a:solidFill>
                  <a:srgbClr val="000000"/>
                </a:solidFill>
                <a:latin typeface="標楷體" panose="03000509000000000000" pitchFamily="65" charset="-120"/>
                <a:ea typeface="標楷體" panose="03000509000000000000" pitchFamily="65" charset="-120"/>
                <a:cs typeface="Times New Roman" panose="02020603050405020304" pitchFamily="18" charset="0"/>
              </a:rPr>
              <a:t>。</a:t>
            </a:r>
            <a:endParaRPr lang="en-US" altLang="zh-TW" sz="2800">
              <a:solidFill>
                <a:srgbClr val="000000"/>
              </a:solidFill>
              <a:latin typeface="標楷體" panose="03000509000000000000" pitchFamily="65" charset="-120"/>
              <a:ea typeface="標楷體" panose="03000509000000000000" pitchFamily="65" charset="-120"/>
              <a:cs typeface="Times New Roman" panose="02020603050405020304" pitchFamily="18" charset="0"/>
            </a:endParaRPr>
          </a:p>
          <a:p>
            <a:endParaRPr lang="en-US" altLang="zh-TW" sz="2800">
              <a:solidFill>
                <a:srgbClr val="000000"/>
              </a:solidFill>
              <a:ea typeface="標楷體" panose="03000509000000000000" pitchFamily="65" charset="-120"/>
              <a:cs typeface="Times New Roman" panose="02020603050405020304" pitchFamily="18" charset="0"/>
            </a:endParaRPr>
          </a:p>
          <a:p>
            <a:r>
              <a:rPr lang="zh-TW" altLang="en-US" sz="2800">
                <a:solidFill>
                  <a:srgbClr val="000000"/>
                </a:solidFill>
                <a:ea typeface="標楷體" panose="03000509000000000000" pitchFamily="65" charset="-120"/>
                <a:cs typeface="Times New Roman" panose="02020603050405020304" pitchFamily="18" charset="0"/>
              </a:rPr>
              <a:t>廠商應依合約規格內容交貨，</a:t>
            </a:r>
            <a:r>
              <a:rPr lang="zh-TW" altLang="en-US" sz="2800" b="1">
                <a:solidFill>
                  <a:srgbClr val="0000FF"/>
                </a:solidFill>
                <a:ea typeface="標楷體" panose="03000509000000000000" pitchFamily="65" charset="-120"/>
                <a:cs typeface="Times New Roman" panose="02020603050405020304" pitchFamily="18" charset="0"/>
              </a:rPr>
              <a:t>規格停產或升級</a:t>
            </a:r>
            <a:r>
              <a:rPr lang="zh-TW" altLang="en-US" sz="2800">
                <a:solidFill>
                  <a:srgbClr val="000000"/>
                </a:solidFill>
                <a:ea typeface="標楷體" panose="03000509000000000000" pitchFamily="65" charset="-120"/>
                <a:cs typeface="Times New Roman" panose="02020603050405020304" pitchFamily="18" charset="0"/>
              </a:rPr>
              <a:t>，廠商應提出</a:t>
            </a:r>
            <a:r>
              <a:rPr lang="zh-TW" altLang="en-US" sz="2800" b="1">
                <a:solidFill>
                  <a:srgbClr val="FF0000"/>
                </a:solidFill>
                <a:ea typeface="標楷體" panose="03000509000000000000" pitchFamily="65" charset="-120"/>
                <a:cs typeface="Times New Roman" panose="02020603050405020304" pitchFamily="18" charset="0"/>
              </a:rPr>
              <a:t>正當理由</a:t>
            </a:r>
            <a:r>
              <a:rPr lang="zh-TW" altLang="en-US" sz="2800">
                <a:solidFill>
                  <a:srgbClr val="000000"/>
                </a:solidFill>
                <a:ea typeface="標楷體" panose="03000509000000000000" pitchFamily="65" charset="-120"/>
                <a:cs typeface="Times New Roman" panose="02020603050405020304" pitchFamily="18" charset="0"/>
              </a:rPr>
              <a:t>簽准後始得變更</a:t>
            </a:r>
            <a:r>
              <a:rPr lang="zh-TW" altLang="en-US" sz="2800">
                <a:solidFill>
                  <a:srgbClr val="000000"/>
                </a:solidFill>
                <a:latin typeface="標楷體" panose="03000509000000000000" pitchFamily="65" charset="-120"/>
                <a:ea typeface="標楷體" panose="03000509000000000000" pitchFamily="65" charset="-120"/>
                <a:cs typeface="Times New Roman" panose="02020603050405020304" pitchFamily="18" charset="0"/>
              </a:rPr>
              <a:t>。</a:t>
            </a:r>
            <a:endParaRPr lang="en-US" altLang="zh-TW" sz="2800">
              <a:solidFill>
                <a:srgbClr val="000000"/>
              </a:solidFill>
              <a:latin typeface="標楷體" panose="03000509000000000000" pitchFamily="65" charset="-120"/>
              <a:ea typeface="標楷體" panose="03000509000000000000" pitchFamily="65" charset="-120"/>
              <a:cs typeface="Times New Roman" panose="02020603050405020304" pitchFamily="18" charset="0"/>
            </a:endParaRPr>
          </a:p>
          <a:p>
            <a:endParaRPr lang="en-US" altLang="zh-TW" sz="2800">
              <a:solidFill>
                <a:srgbClr val="000000"/>
              </a:solidFill>
              <a:ea typeface="標楷體" panose="03000509000000000000" pitchFamily="65" charset="-120"/>
              <a:cs typeface="Times New Roman" panose="02020603050405020304" pitchFamily="18" charset="0"/>
            </a:endParaRPr>
          </a:p>
          <a:p>
            <a:r>
              <a:rPr lang="zh-TW" altLang="en-US" sz="2800">
                <a:latin typeface="標楷體" panose="03000509000000000000" pitchFamily="65" charset="-120"/>
                <a:ea typeface="標楷體" panose="03000509000000000000" pitchFamily="65" charset="-120"/>
                <a:cs typeface="Times New Roman" panose="02020603050405020304" pitchFamily="18" charset="0"/>
              </a:rPr>
              <a:t>外購案</a:t>
            </a:r>
            <a:r>
              <a:rPr lang="zh-TW" altLang="en-US" sz="2800">
                <a:ea typeface="標楷體" panose="03000509000000000000" pitchFamily="65" charset="-120"/>
                <a:cs typeface="Times New Roman" panose="02020603050405020304" pitchFamily="18" charset="0"/>
              </a:rPr>
              <a:t>應依「</a:t>
            </a:r>
            <a:r>
              <a:rPr lang="zh-TW" altLang="en-US" sz="2800" b="1">
                <a:solidFill>
                  <a:srgbClr val="0000FF"/>
                </a:solidFill>
                <a:ea typeface="標楷體" panose="03000509000000000000" pitchFamily="65" charset="-120"/>
                <a:cs typeface="Times New Roman" panose="02020603050405020304" pitchFamily="18" charset="0"/>
              </a:rPr>
              <a:t>進口教育研究用明細表</a:t>
            </a:r>
            <a:r>
              <a:rPr lang="zh-TW" altLang="en-US" sz="2800">
                <a:ea typeface="標楷體" panose="03000509000000000000" pitchFamily="65" charset="-120"/>
                <a:cs typeface="Times New Roman" panose="02020603050405020304" pitchFamily="18" charset="0"/>
              </a:rPr>
              <a:t>」確實核對清單之物品數量，避免廠商藉機夾帶違禁品，或虛增物品數量以</a:t>
            </a:r>
            <a:r>
              <a:rPr lang="zh-TW" altLang="en-US" sz="2800" b="1">
                <a:solidFill>
                  <a:srgbClr val="FF0000"/>
                </a:solidFill>
                <a:ea typeface="標楷體" panose="03000509000000000000" pitchFamily="65" charset="-120"/>
                <a:cs typeface="Times New Roman" panose="02020603050405020304" pitchFamily="18" charset="0"/>
              </a:rPr>
              <a:t>遂行逃漏稅行為</a:t>
            </a:r>
            <a:r>
              <a:rPr lang="zh-TW" altLang="en-US" sz="2800">
                <a:solidFill>
                  <a:srgbClr val="000000"/>
                </a:solidFill>
                <a:latin typeface="標楷體" panose="03000509000000000000" pitchFamily="65" charset="-120"/>
                <a:ea typeface="標楷體" panose="03000509000000000000" pitchFamily="65" charset="-120"/>
                <a:cs typeface="Times New Roman" panose="02020603050405020304" pitchFamily="18" charset="0"/>
              </a:rPr>
              <a:t>。</a:t>
            </a:r>
            <a:endParaRPr lang="zh-TW" altLang="en-US" sz="2800">
              <a:ea typeface="標楷體" panose="03000509000000000000" pitchFamily="65" charset="-120"/>
              <a:cs typeface="Times New Roman" panose="02020603050405020304" pitchFamily="18" charset="0"/>
            </a:endParaRPr>
          </a:p>
          <a:p>
            <a:endParaRPr lang="zh-TW" altLang="en-US">
              <a:ea typeface="標楷體" panose="03000509000000000000" pitchFamily="65" charset="-12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B76E7F7A-6752-427B-B62C-CC06AD4A54EC}"/>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驗收階段注意事項</a:t>
            </a:r>
          </a:p>
        </p:txBody>
      </p:sp>
      <p:sp>
        <p:nvSpPr>
          <p:cNvPr id="152579" name="內容版面配置區 2">
            <a:extLst>
              <a:ext uri="{FF2B5EF4-FFF2-40B4-BE49-F238E27FC236}">
                <a16:creationId xmlns:a16="http://schemas.microsoft.com/office/drawing/2014/main" id="{BBE09630-9525-495B-8AD3-B2CD4349A03D}"/>
              </a:ext>
            </a:extLst>
          </p:cNvPr>
          <p:cNvSpPr>
            <a:spLocks noGrp="1"/>
          </p:cNvSpPr>
          <p:nvPr>
            <p:ph idx="1"/>
          </p:nvPr>
        </p:nvSpPr>
        <p:spPr/>
        <p:txBody>
          <a:bodyPr/>
          <a:lstStyle/>
          <a:p>
            <a:r>
              <a:rPr lang="zh-TW" altLang="en-US" b="1">
                <a:solidFill>
                  <a:srgbClr val="FF0000"/>
                </a:solidFill>
                <a:latin typeface="標楷體" panose="03000509000000000000" pitchFamily="65" charset="-120"/>
                <a:ea typeface="標楷體" panose="03000509000000000000" pitchFamily="65" charset="-120"/>
              </a:rPr>
              <a:t>請購人</a:t>
            </a:r>
            <a:r>
              <a:rPr lang="zh-TW" altLang="en-US">
                <a:latin typeface="標楷體" panose="03000509000000000000" pitchFamily="65" charset="-120"/>
                <a:ea typeface="標楷體" panose="03000509000000000000" pitchFamily="65" charset="-120"/>
              </a:rPr>
              <a:t>不得擔任</a:t>
            </a:r>
            <a:r>
              <a:rPr lang="zh-TW" altLang="en-US" b="1">
                <a:solidFill>
                  <a:srgbClr val="FF0000"/>
                </a:solidFill>
                <a:latin typeface="標楷體" panose="03000509000000000000" pitchFamily="65" charset="-120"/>
                <a:ea typeface="標楷體" panose="03000509000000000000" pitchFamily="65" charset="-120"/>
              </a:rPr>
              <a:t>主驗人員</a:t>
            </a:r>
            <a:r>
              <a:rPr lang="zh-TW" altLang="zh-TW">
                <a:latin typeface="標楷體" panose="03000509000000000000" pitchFamily="65" charset="-120"/>
                <a:ea typeface="標楷體" panose="03000509000000000000" pitchFamily="65" charset="-120"/>
              </a:rPr>
              <a:t>。</a:t>
            </a:r>
            <a:endParaRPr lang="en-US" altLang="zh-TW" b="1">
              <a:solidFill>
                <a:srgbClr val="FF0000"/>
              </a:solidFill>
              <a:latin typeface="標楷體" panose="03000509000000000000" pitchFamily="65" charset="-120"/>
              <a:ea typeface="標楷體" panose="03000509000000000000" pitchFamily="65" charset="-120"/>
            </a:endParaRPr>
          </a:p>
          <a:p>
            <a:r>
              <a:rPr lang="zh-TW" altLang="zh-TW">
                <a:latin typeface="標楷體" panose="03000509000000000000" pitchFamily="65" charset="-120"/>
                <a:ea typeface="標楷體" panose="03000509000000000000" pitchFamily="65" charset="-120"/>
              </a:rPr>
              <a:t>「</a:t>
            </a:r>
            <a:r>
              <a:rPr lang="zh-TW" altLang="zh-TW" b="1">
                <a:solidFill>
                  <a:srgbClr val="0000FF"/>
                </a:solidFill>
                <a:latin typeface="標楷體" panose="03000509000000000000" pitchFamily="65" charset="-120"/>
                <a:ea typeface="標楷體" panose="03000509000000000000" pitchFamily="65" charset="-120"/>
              </a:rPr>
              <a:t>財物採購交貨及測試證明書</a:t>
            </a:r>
            <a:r>
              <a:rPr lang="zh-TW" altLang="zh-TW">
                <a:latin typeface="標楷體" panose="03000509000000000000" pitchFamily="65" charset="-120"/>
                <a:ea typeface="標楷體" panose="03000509000000000000" pitchFamily="65" charset="-120"/>
              </a:rPr>
              <a:t>」請使用單位檢核確認後，</a:t>
            </a:r>
            <a:r>
              <a:rPr lang="zh-TW" altLang="en-US">
                <a:latin typeface="標楷體" panose="03000509000000000000" pitchFamily="65" charset="-120"/>
                <a:ea typeface="標楷體" panose="03000509000000000000" pitchFamily="65" charset="-120"/>
              </a:rPr>
              <a:t>儘早</a:t>
            </a:r>
            <a:r>
              <a:rPr lang="zh-TW" altLang="zh-TW">
                <a:latin typeface="標楷體" panose="03000509000000000000" pitchFamily="65" charset="-120"/>
                <a:ea typeface="標楷體" panose="03000509000000000000" pitchFamily="65" charset="-120"/>
              </a:rPr>
              <a:t>交付事務組</a:t>
            </a:r>
            <a:r>
              <a:rPr lang="zh-TW" altLang="en-US">
                <a:latin typeface="標楷體" panose="03000509000000000000" pitchFamily="65" charset="-120"/>
                <a:ea typeface="標楷體" panose="03000509000000000000" pitchFamily="65" charset="-120"/>
              </a:rPr>
              <a:t>以利辦理驗收</a:t>
            </a:r>
            <a:r>
              <a:rPr lang="zh-TW" altLang="zh-TW">
                <a:latin typeface="標楷體" panose="03000509000000000000" pitchFamily="65" charset="-120"/>
                <a:ea typeface="標楷體" panose="03000509000000000000" pitchFamily="65" charset="-120"/>
              </a:rPr>
              <a:t>。</a:t>
            </a:r>
            <a:endParaRPr lang="en-US" altLang="zh-TW">
              <a:latin typeface="標楷體" panose="03000509000000000000" pitchFamily="65" charset="-120"/>
              <a:ea typeface="標楷體" panose="03000509000000000000" pitchFamily="65" charset="-120"/>
            </a:endParaRPr>
          </a:p>
          <a:p>
            <a:r>
              <a:rPr lang="zh-TW" altLang="en-US">
                <a:latin typeface="標楷體" panose="03000509000000000000" pitchFamily="65" charset="-120"/>
                <a:ea typeface="標楷體" panose="03000509000000000000" pitchFamily="65" charset="-120"/>
              </a:rPr>
              <a:t>依採購法規定</a:t>
            </a:r>
            <a:r>
              <a:rPr lang="zh-TW" altLang="zh-TW">
                <a:latin typeface="標楷體" panose="03000509000000000000" pitchFamily="65" charset="-120"/>
                <a:ea typeface="標楷體" panose="03000509000000000000" pitchFamily="65" charset="-120"/>
              </a:rPr>
              <a:t>，</a:t>
            </a:r>
            <a:r>
              <a:rPr lang="zh-TW" altLang="en-US">
                <a:latin typeface="標楷體" panose="03000509000000000000" pitchFamily="65" charset="-120"/>
                <a:ea typeface="標楷體" panose="03000509000000000000" pitchFamily="65" charset="-120"/>
              </a:rPr>
              <a:t>確認廠商</a:t>
            </a:r>
            <a:r>
              <a:rPr lang="zh-TW" altLang="en-US" b="1">
                <a:solidFill>
                  <a:srgbClr val="FF0000"/>
                </a:solidFill>
                <a:latin typeface="標楷體" panose="03000509000000000000" pitchFamily="65" charset="-120"/>
                <a:ea typeface="標楷體" panose="03000509000000000000" pitchFamily="65" charset="-120"/>
              </a:rPr>
              <a:t>完成履約後</a:t>
            </a:r>
            <a:r>
              <a:rPr lang="en-US" altLang="zh-TW" b="1">
                <a:solidFill>
                  <a:srgbClr val="FF0000"/>
                </a:solidFill>
                <a:latin typeface="標楷體" panose="03000509000000000000" pitchFamily="65" charset="-120"/>
                <a:ea typeface="標楷體" panose="03000509000000000000" pitchFamily="65" charset="-120"/>
              </a:rPr>
              <a:t>1</a:t>
            </a:r>
            <a:r>
              <a:rPr lang="zh-TW" altLang="en-US" b="1">
                <a:solidFill>
                  <a:srgbClr val="FF0000"/>
                </a:solidFill>
                <a:latin typeface="標楷體" panose="03000509000000000000" pitchFamily="65" charset="-120"/>
                <a:ea typeface="標楷體" panose="03000509000000000000" pitchFamily="65" charset="-120"/>
              </a:rPr>
              <a:t>個月內</a:t>
            </a:r>
            <a:r>
              <a:rPr lang="zh-TW" altLang="en-US">
                <a:latin typeface="標楷體" panose="03000509000000000000" pitchFamily="65" charset="-120"/>
                <a:ea typeface="標楷體" panose="03000509000000000000" pitchFamily="65" charset="-120"/>
              </a:rPr>
              <a:t>須辦理驗收作業</a:t>
            </a:r>
            <a:r>
              <a:rPr lang="zh-TW" altLang="zh-TW">
                <a:latin typeface="標楷體" panose="03000509000000000000" pitchFamily="65" charset="-120"/>
                <a:ea typeface="標楷體" panose="03000509000000000000" pitchFamily="65" charset="-120"/>
              </a:rPr>
              <a:t>。</a:t>
            </a:r>
            <a:endParaRPr lang="zh-TW" altLang="en-US">
              <a:latin typeface="標楷體" panose="03000509000000000000" pitchFamily="65" charset="-120"/>
              <a:ea typeface="標楷體" panose="03000509000000000000"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標題 1">
            <a:extLst>
              <a:ext uri="{FF2B5EF4-FFF2-40B4-BE49-F238E27FC236}">
                <a16:creationId xmlns:a16="http://schemas.microsoft.com/office/drawing/2014/main" id="{A28B7B47-C14D-4D18-8716-FE2825500B64}"/>
              </a:ext>
            </a:extLst>
          </p:cNvPr>
          <p:cNvSpPr>
            <a:spLocks noGrp="1"/>
          </p:cNvSpPr>
          <p:nvPr>
            <p:ph type="title"/>
          </p:nvPr>
        </p:nvSpPr>
        <p:spPr>
          <a:xfrm>
            <a:off x="539750" y="115888"/>
            <a:ext cx="8229600" cy="1143000"/>
          </a:xfrm>
        </p:spPr>
        <p:txBody>
          <a:bodyPr/>
          <a:lstStyle/>
          <a:p>
            <a:r>
              <a:rPr lang="zh-TW" altLang="en-US">
                <a:latin typeface="標楷體" panose="03000509000000000000" pitchFamily="65" charset="-120"/>
                <a:ea typeface="標楷體" panose="03000509000000000000" pitchFamily="65" charset="-120"/>
              </a:rPr>
              <a:t>簡報大綱</a:t>
            </a:r>
            <a:endParaRPr lang="zh-TW" altLang="en-US"/>
          </a:p>
        </p:txBody>
      </p:sp>
      <p:graphicFrame>
        <p:nvGraphicFramePr>
          <p:cNvPr id="7" name="內容版面配置區 26">
            <a:extLst>
              <a:ext uri="{FF2B5EF4-FFF2-40B4-BE49-F238E27FC236}">
                <a16:creationId xmlns:a16="http://schemas.microsoft.com/office/drawing/2014/main" id="{4E6070EC-07F0-48BC-A734-3095A88D9979}"/>
              </a:ext>
            </a:extLst>
          </p:cNvPr>
          <p:cNvGraphicFramePr>
            <a:graphicFrameLocks/>
          </p:cNvGraphicFramePr>
          <p:nvPr/>
        </p:nvGraphicFramePr>
        <p:xfrm>
          <a:off x="539552" y="1124744"/>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標題 1">
            <a:extLst>
              <a:ext uri="{FF2B5EF4-FFF2-40B4-BE49-F238E27FC236}">
                <a16:creationId xmlns:a16="http://schemas.microsoft.com/office/drawing/2014/main" id="{DE03BE07-2400-4541-94FF-9E752123607B}"/>
              </a:ext>
            </a:extLst>
          </p:cNvPr>
          <p:cNvSpPr>
            <a:spLocks noGrp="1"/>
          </p:cNvSpPr>
          <p:nvPr>
            <p:ph type="title"/>
          </p:nvPr>
        </p:nvSpPr>
        <p:spPr>
          <a:xfrm>
            <a:off x="395288" y="115888"/>
            <a:ext cx="8229600" cy="1143000"/>
          </a:xfrm>
        </p:spPr>
        <p:txBody>
          <a:bodyPr/>
          <a:lstStyle/>
          <a:p>
            <a:r>
              <a:rPr lang="zh-TW" altLang="en-US">
                <a:solidFill>
                  <a:srgbClr val="0000FF"/>
                </a:solidFill>
                <a:latin typeface="標楷體" panose="03000509000000000000" pitchFamily="65" charset="-120"/>
                <a:ea typeface="標楷體" panose="03000509000000000000" pitchFamily="65" charset="-120"/>
              </a:rPr>
              <a:t>稽核錯誤態樣</a:t>
            </a:r>
          </a:p>
        </p:txBody>
      </p:sp>
      <p:graphicFrame>
        <p:nvGraphicFramePr>
          <p:cNvPr id="5" name="表格 4">
            <a:extLst>
              <a:ext uri="{FF2B5EF4-FFF2-40B4-BE49-F238E27FC236}">
                <a16:creationId xmlns:a16="http://schemas.microsoft.com/office/drawing/2014/main" id="{F1B5278E-D185-44F9-BD0C-96A44346C488}"/>
              </a:ext>
            </a:extLst>
          </p:cNvPr>
          <p:cNvGraphicFramePr>
            <a:graphicFrameLocks noGrp="1"/>
          </p:cNvGraphicFramePr>
          <p:nvPr/>
        </p:nvGraphicFramePr>
        <p:xfrm>
          <a:off x="1331913" y="1258888"/>
          <a:ext cx="6096000" cy="4186241"/>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860055156"/>
                    </a:ext>
                  </a:extLst>
                </a:gridCol>
              </a:tblGrid>
              <a:tr h="839912">
                <a:tc>
                  <a:txBody>
                    <a:bodyPr/>
                    <a:lstStyle/>
                    <a:p>
                      <a:pPr algn="ctr">
                        <a:spcAft>
                          <a:spcPts val="0"/>
                        </a:spcAft>
                      </a:pPr>
                      <a:r>
                        <a:rPr lang="zh-TW" sz="3200" b="1" kern="100" dirty="0">
                          <a:solidFill>
                            <a:srgbClr val="FF0000"/>
                          </a:solidFill>
                          <a:effectLst/>
                          <a:latin typeface="Times New Roman" panose="02020603050405020304" pitchFamily="18" charset="0"/>
                          <a:ea typeface="標楷體" panose="03000509000000000000" pitchFamily="65" charset="-120"/>
                        </a:rPr>
                        <a:t>教育部</a:t>
                      </a:r>
                      <a:r>
                        <a:rPr lang="zh-TW" altLang="en-US" sz="3200" b="1" kern="100" dirty="0">
                          <a:solidFill>
                            <a:srgbClr val="FF0000"/>
                          </a:solidFill>
                          <a:effectLst/>
                          <a:latin typeface="Times New Roman" panose="02020603050405020304" pitchFamily="18" charset="0"/>
                          <a:ea typeface="標楷體" panose="03000509000000000000" pitchFamily="65" charset="-120"/>
                        </a:rPr>
                        <a:t>及審計部</a:t>
                      </a:r>
                      <a:r>
                        <a:rPr lang="zh-TW" sz="3200" b="1" kern="100" dirty="0">
                          <a:solidFill>
                            <a:srgbClr val="FF0000"/>
                          </a:solidFill>
                          <a:effectLst/>
                          <a:latin typeface="Times New Roman" panose="02020603050405020304" pitchFamily="18" charset="0"/>
                          <a:ea typeface="標楷體" panose="03000509000000000000" pitchFamily="65" charset="-120"/>
                        </a:rPr>
                        <a:t>稽核意見</a:t>
                      </a:r>
                      <a:endParaRPr lang="zh-TW" sz="3200" kern="100" dirty="0">
                        <a:solidFill>
                          <a:srgbClr val="FF0000"/>
                        </a:solidFill>
                        <a:effectLst/>
                        <a:latin typeface="Times New Roman" panose="02020603050405020304" pitchFamily="18" charset="0"/>
                        <a:ea typeface="標楷體" panose="03000509000000000000" pitchFamily="65"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5797770"/>
                  </a:ext>
                </a:extLst>
              </a:tr>
              <a:tr h="725141">
                <a:tc>
                  <a:txBody>
                    <a:bodyPr/>
                    <a:lstStyle/>
                    <a:p>
                      <a:r>
                        <a:rPr lang="en-US" altLang="zh-TW" sz="2000" kern="1200" dirty="0">
                          <a:solidFill>
                            <a:schemeClr val="dk1"/>
                          </a:solidFill>
                          <a:effectLst/>
                          <a:latin typeface="標楷體" panose="03000509000000000000" pitchFamily="65" charset="-120"/>
                          <a:ea typeface="標楷體" panose="03000509000000000000" pitchFamily="65" charset="-120"/>
                          <a:cs typeface="+mn-cs"/>
                        </a:rPr>
                        <a:t>106</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年</a:t>
                      </a:r>
                      <a:r>
                        <a:rPr lang="en-US" altLang="zh-TW" sz="2000" kern="1200" dirty="0">
                          <a:solidFill>
                            <a:schemeClr val="dk1"/>
                          </a:solidFill>
                          <a:effectLst/>
                          <a:latin typeface="標楷體" panose="03000509000000000000" pitchFamily="65" charset="-120"/>
                          <a:ea typeface="標楷體" panose="03000509000000000000" pitchFamily="65" charset="-120"/>
                          <a:cs typeface="+mn-cs"/>
                        </a:rPr>
                        <a:t>10</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月</a:t>
                      </a:r>
                      <a:r>
                        <a:rPr lang="en-US" altLang="zh-TW" sz="2000" kern="1200" dirty="0">
                          <a:solidFill>
                            <a:schemeClr val="dk1"/>
                          </a:solidFill>
                          <a:effectLst/>
                          <a:latin typeface="標楷體" panose="03000509000000000000" pitchFamily="65" charset="-120"/>
                          <a:ea typeface="標楷體" panose="03000509000000000000" pitchFamily="65" charset="-120"/>
                          <a:cs typeface="+mn-cs"/>
                        </a:rPr>
                        <a:t>6</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日驗收，未留意廠商代表簽名日期為</a:t>
                      </a:r>
                      <a:r>
                        <a:rPr lang="en-US" altLang="zh-TW" sz="2000" kern="1200" dirty="0">
                          <a:solidFill>
                            <a:srgbClr val="0000FF"/>
                          </a:solidFill>
                          <a:effectLst/>
                          <a:latin typeface="標楷體" panose="03000509000000000000" pitchFamily="65" charset="-120"/>
                          <a:ea typeface="標楷體" panose="03000509000000000000" pitchFamily="65" charset="-120"/>
                          <a:cs typeface="+mn-cs"/>
                        </a:rPr>
                        <a:t>106</a:t>
                      </a:r>
                      <a:r>
                        <a:rPr lang="zh-TW" altLang="zh-TW" sz="2000" kern="1200" dirty="0">
                          <a:solidFill>
                            <a:srgbClr val="0000FF"/>
                          </a:solidFill>
                          <a:effectLst/>
                          <a:latin typeface="標楷體" panose="03000509000000000000" pitchFamily="65" charset="-120"/>
                          <a:ea typeface="標楷體" panose="03000509000000000000" pitchFamily="65" charset="-120"/>
                          <a:cs typeface="+mn-cs"/>
                        </a:rPr>
                        <a:t>年</a:t>
                      </a:r>
                      <a:r>
                        <a:rPr lang="en-US" altLang="zh-TW" sz="2000" kern="1200" dirty="0">
                          <a:solidFill>
                            <a:srgbClr val="0000FF"/>
                          </a:solidFill>
                          <a:effectLst/>
                          <a:latin typeface="標楷體" panose="03000509000000000000" pitchFamily="65" charset="-120"/>
                          <a:ea typeface="標楷體" panose="03000509000000000000" pitchFamily="65" charset="-120"/>
                          <a:cs typeface="+mn-cs"/>
                        </a:rPr>
                        <a:t>6</a:t>
                      </a:r>
                      <a:r>
                        <a:rPr lang="zh-TW" altLang="zh-TW" sz="2000" kern="1200" dirty="0">
                          <a:solidFill>
                            <a:srgbClr val="0000FF"/>
                          </a:solidFill>
                          <a:effectLst/>
                          <a:latin typeface="標楷體" panose="03000509000000000000" pitchFamily="65" charset="-120"/>
                          <a:ea typeface="標楷體" panose="03000509000000000000" pitchFamily="65" charset="-120"/>
                          <a:cs typeface="+mn-cs"/>
                        </a:rPr>
                        <a:t>月</a:t>
                      </a:r>
                      <a:r>
                        <a:rPr lang="en-US" altLang="zh-TW" sz="2000" kern="1200" dirty="0">
                          <a:solidFill>
                            <a:srgbClr val="0000FF"/>
                          </a:solidFill>
                          <a:effectLst/>
                          <a:latin typeface="標楷體" panose="03000509000000000000" pitchFamily="65" charset="-120"/>
                          <a:ea typeface="標楷體" panose="03000509000000000000" pitchFamily="65" charset="-120"/>
                          <a:cs typeface="+mn-cs"/>
                        </a:rPr>
                        <a:t>10</a:t>
                      </a:r>
                      <a:r>
                        <a:rPr lang="zh-TW" altLang="zh-TW" sz="2000" kern="1200" dirty="0">
                          <a:solidFill>
                            <a:srgbClr val="0000FF"/>
                          </a:solidFill>
                          <a:effectLst/>
                          <a:latin typeface="標楷體" panose="03000509000000000000" pitchFamily="65" charset="-120"/>
                          <a:ea typeface="標楷體" panose="03000509000000000000" pitchFamily="65" charset="-120"/>
                          <a:cs typeface="+mn-cs"/>
                        </a:rPr>
                        <a:t>日</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，爾後請注意改進。</a:t>
                      </a:r>
                      <a:endParaRPr lang="zh-TW" altLang="en-US" sz="2000" dirty="0">
                        <a:latin typeface="標楷體" panose="03000509000000000000" pitchFamily="65" charset="-120"/>
                        <a:ea typeface="標楷體" panose="03000509000000000000" pitchFamily="65" charset="-120"/>
                      </a:endParaRPr>
                    </a:p>
                  </a:txBody>
                  <a:tcPr marT="45697" marB="456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302994"/>
                  </a:ext>
                </a:extLst>
              </a:tr>
              <a:tr h="1310592">
                <a:tc>
                  <a:txBody>
                    <a:bodyPr/>
                    <a:lstStyle/>
                    <a:p>
                      <a:r>
                        <a:rPr lang="zh-TW" altLang="en-US" sz="2000" kern="1200" dirty="0">
                          <a:solidFill>
                            <a:schemeClr val="dk1"/>
                          </a:solidFill>
                          <a:effectLst/>
                          <a:latin typeface="標楷體" panose="03000509000000000000" pitchFamily="65" charset="-120"/>
                          <a:ea typeface="標楷體" panose="03000509000000000000" pitchFamily="65" charset="-120"/>
                          <a:cs typeface="+mn-cs"/>
                        </a:rPr>
                        <a:t>規範表訂定</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得標廠商於</a:t>
                      </a:r>
                      <a:r>
                        <a:rPr lang="zh-TW" altLang="zh-TW" sz="2000" b="0" kern="1200" dirty="0">
                          <a:solidFill>
                            <a:srgbClr val="0000FF"/>
                          </a:solidFill>
                          <a:effectLst/>
                          <a:latin typeface="標楷體" panose="03000509000000000000" pitchFamily="65" charset="-120"/>
                          <a:ea typeface="標楷體" panose="03000509000000000000" pitchFamily="65" charset="-120"/>
                          <a:cs typeface="+mn-cs"/>
                        </a:rPr>
                        <a:t>驗收時</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需檢附產品之「</a:t>
                      </a:r>
                      <a:r>
                        <a:rPr lang="zh-TW" altLang="zh-TW" sz="2000" kern="1200" dirty="0">
                          <a:solidFill>
                            <a:srgbClr val="FF0000"/>
                          </a:solidFill>
                          <a:effectLst/>
                          <a:latin typeface="標楷體" panose="03000509000000000000" pitchFamily="65" charset="-120"/>
                          <a:ea typeface="標楷體" panose="03000509000000000000" pitchFamily="65" charset="-120"/>
                          <a:cs typeface="+mn-cs"/>
                        </a:rPr>
                        <a:t>原廠或原廠在台辦事處新品證明」</a:t>
                      </a:r>
                      <a:r>
                        <a:rPr lang="en-US" altLang="zh-TW" sz="2000" kern="1200" dirty="0">
                          <a:solidFill>
                            <a:srgbClr val="FF0000"/>
                          </a:solidFill>
                          <a:effectLst/>
                          <a:latin typeface="標楷體" panose="03000509000000000000" pitchFamily="65" charset="-120"/>
                          <a:ea typeface="標楷體" panose="03000509000000000000" pitchFamily="65" charset="-120"/>
                          <a:cs typeface="+mn-cs"/>
                        </a:rPr>
                        <a:t>(</a:t>
                      </a:r>
                      <a:r>
                        <a:rPr lang="zh-TW" altLang="zh-TW" sz="2000" kern="1200" dirty="0">
                          <a:solidFill>
                            <a:srgbClr val="FF0000"/>
                          </a:solidFill>
                          <a:effectLst/>
                          <a:latin typeface="標楷體" panose="03000509000000000000" pitchFamily="65" charset="-120"/>
                          <a:ea typeface="標楷體" panose="03000509000000000000" pitchFamily="65" charset="-120"/>
                          <a:cs typeface="+mn-cs"/>
                        </a:rPr>
                        <a:t>正本</a:t>
                      </a:r>
                      <a:r>
                        <a:rPr lang="en-US" altLang="zh-TW" sz="2000" kern="1200" dirty="0">
                          <a:solidFill>
                            <a:srgbClr val="FF0000"/>
                          </a:solidFill>
                          <a:effectLst/>
                          <a:latin typeface="標楷體" panose="03000509000000000000" pitchFamily="65" charset="-120"/>
                          <a:ea typeface="標楷體" panose="03000509000000000000" pitchFamily="65" charset="-120"/>
                          <a:cs typeface="+mn-cs"/>
                        </a:rPr>
                        <a:t>)</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，如為進口品須檢附「</a:t>
                      </a:r>
                      <a:r>
                        <a:rPr lang="zh-TW" altLang="zh-TW" sz="2000" kern="1200" dirty="0">
                          <a:solidFill>
                            <a:srgbClr val="FF0000"/>
                          </a:solidFill>
                          <a:effectLst/>
                          <a:latin typeface="標楷體" panose="03000509000000000000" pitchFamily="65" charset="-120"/>
                          <a:ea typeface="標楷體" panose="03000509000000000000" pitchFamily="65" charset="-120"/>
                          <a:cs typeface="+mn-cs"/>
                        </a:rPr>
                        <a:t>進口報單</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2000" kern="1200" dirty="0">
                          <a:solidFill>
                            <a:schemeClr val="dk1"/>
                          </a:solidFill>
                          <a:effectLst/>
                          <a:latin typeface="標楷體" panose="03000509000000000000" pitchFamily="65" charset="-120"/>
                          <a:ea typeface="標楷體" panose="03000509000000000000" pitchFamily="65" charset="-120"/>
                          <a:cs typeface="+mn-cs"/>
                        </a:rPr>
                        <a:t>惟驗收時</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並未就上開規範</a:t>
                      </a:r>
                      <a:r>
                        <a:rPr lang="zh-TW" altLang="zh-TW" sz="2000" b="0" kern="1200" dirty="0">
                          <a:solidFill>
                            <a:srgbClr val="0000FF"/>
                          </a:solidFill>
                          <a:effectLst/>
                          <a:latin typeface="標楷體" panose="03000509000000000000" pitchFamily="65" charset="-120"/>
                          <a:ea typeface="標楷體" panose="03000509000000000000" pitchFamily="65" charset="-120"/>
                          <a:cs typeface="+mn-cs"/>
                        </a:rPr>
                        <a:t>合格與否予以說明</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a:t>
                      </a:r>
                      <a:r>
                        <a:rPr lang="zh-TW" altLang="zh-TW" sz="2000" b="0" kern="1200" dirty="0">
                          <a:solidFill>
                            <a:srgbClr val="0000FF"/>
                          </a:solidFill>
                          <a:effectLst/>
                          <a:latin typeface="標楷體" panose="03000509000000000000" pitchFamily="65" charset="-120"/>
                          <a:ea typeface="標楷體" panose="03000509000000000000" pitchFamily="65" charset="-120"/>
                          <a:cs typeface="+mn-cs"/>
                        </a:rPr>
                        <a:t>亦未檢附書面文件</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a:t>
                      </a:r>
                      <a:endParaRPr lang="zh-TW" altLang="en-US" sz="2000" kern="1200" dirty="0">
                        <a:solidFill>
                          <a:schemeClr val="dk1"/>
                        </a:solidFill>
                        <a:effectLst/>
                        <a:latin typeface="標楷體" panose="03000509000000000000" pitchFamily="65" charset="-120"/>
                        <a:ea typeface="標楷體" panose="03000509000000000000" pitchFamily="65" charset="-120"/>
                        <a:cs typeface="+mn-cs"/>
                      </a:endParaRPr>
                    </a:p>
                  </a:txBody>
                  <a:tcPr marT="45697" marB="456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1379758"/>
                  </a:ext>
                </a:extLst>
              </a:tr>
              <a:tr h="13105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kern="1200" dirty="0">
                          <a:solidFill>
                            <a:schemeClr val="dk1"/>
                          </a:solidFill>
                          <a:effectLst/>
                          <a:latin typeface="標楷體" panose="03000509000000000000" pitchFamily="65" charset="-120"/>
                          <a:ea typeface="標楷體" panose="03000509000000000000" pitchFamily="65" charset="-120"/>
                          <a:cs typeface="+mn-cs"/>
                        </a:rPr>
                        <a:t>規範表訂定</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提供</a:t>
                      </a:r>
                      <a:r>
                        <a:rPr lang="en-US" altLang="zh-TW" sz="2000" kern="1200" dirty="0">
                          <a:solidFill>
                            <a:srgbClr val="FF0000"/>
                          </a:solidFill>
                          <a:effectLst/>
                          <a:latin typeface="標楷體" panose="03000509000000000000" pitchFamily="65" charset="-120"/>
                          <a:ea typeface="標楷體" panose="03000509000000000000" pitchFamily="65" charset="-120"/>
                          <a:cs typeface="+mn-cs"/>
                        </a:rPr>
                        <a:t>4</a:t>
                      </a:r>
                      <a:r>
                        <a:rPr lang="zh-TW" altLang="zh-TW" sz="2000" kern="1200" dirty="0">
                          <a:solidFill>
                            <a:srgbClr val="FF0000"/>
                          </a:solidFill>
                          <a:effectLst/>
                          <a:latin typeface="標楷體" panose="03000509000000000000" pitchFamily="65" charset="-120"/>
                          <a:ea typeface="標楷體" panose="03000509000000000000" pitchFamily="65" charset="-120"/>
                          <a:cs typeface="+mn-cs"/>
                        </a:rPr>
                        <a:t>小時</a:t>
                      </a:r>
                      <a:r>
                        <a:rPr lang="en-US" altLang="zh-TW" sz="2000" kern="1200" dirty="0">
                          <a:solidFill>
                            <a:srgbClr val="FF0000"/>
                          </a:solidFill>
                          <a:effectLst/>
                          <a:latin typeface="標楷體" panose="03000509000000000000" pitchFamily="65" charset="-120"/>
                          <a:ea typeface="標楷體" panose="03000509000000000000" pitchFamily="65" charset="-120"/>
                          <a:cs typeface="+mn-cs"/>
                        </a:rPr>
                        <a:t>(</a:t>
                      </a:r>
                      <a:r>
                        <a:rPr lang="zh-TW" altLang="zh-TW" sz="2000" kern="1200" dirty="0">
                          <a:solidFill>
                            <a:srgbClr val="FF0000"/>
                          </a:solidFill>
                          <a:effectLst/>
                          <a:latin typeface="標楷體" panose="03000509000000000000" pitchFamily="65" charset="-120"/>
                          <a:ea typeface="標楷體" panose="03000509000000000000" pitchFamily="65" charset="-120"/>
                          <a:cs typeface="+mn-cs"/>
                        </a:rPr>
                        <a:t>含</a:t>
                      </a:r>
                      <a:r>
                        <a:rPr lang="en-US" altLang="zh-TW" sz="2000" kern="1200" dirty="0">
                          <a:solidFill>
                            <a:srgbClr val="FF0000"/>
                          </a:solidFill>
                          <a:effectLst/>
                          <a:latin typeface="標楷體" panose="03000509000000000000" pitchFamily="65" charset="-120"/>
                          <a:ea typeface="標楷體" panose="03000509000000000000" pitchFamily="65" charset="-120"/>
                          <a:cs typeface="+mn-cs"/>
                        </a:rPr>
                        <a:t>)</a:t>
                      </a:r>
                      <a:r>
                        <a:rPr lang="zh-TW" altLang="zh-TW" sz="2000" kern="1200" dirty="0">
                          <a:solidFill>
                            <a:srgbClr val="FF0000"/>
                          </a:solidFill>
                          <a:effectLst/>
                          <a:latin typeface="標楷體" panose="03000509000000000000" pitchFamily="65" charset="-120"/>
                          <a:ea typeface="標楷體" panose="03000509000000000000" pitchFamily="65" charset="-120"/>
                          <a:cs typeface="+mn-cs"/>
                        </a:rPr>
                        <a:t>以上</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工程師到校</a:t>
                      </a:r>
                      <a:r>
                        <a:rPr lang="zh-TW" altLang="zh-TW" sz="2000" b="0" kern="1200" dirty="0">
                          <a:solidFill>
                            <a:srgbClr val="0000FF"/>
                          </a:solidFill>
                          <a:effectLst/>
                          <a:latin typeface="標楷體" panose="03000509000000000000" pitchFamily="65" charset="-120"/>
                          <a:ea typeface="標楷體" panose="03000509000000000000" pitchFamily="65" charset="-120"/>
                          <a:cs typeface="+mn-cs"/>
                        </a:rPr>
                        <a:t>教育訓練</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2000" kern="1200" dirty="0">
                          <a:solidFill>
                            <a:schemeClr val="dk1"/>
                          </a:solidFill>
                          <a:effectLst/>
                          <a:latin typeface="標楷體" panose="03000509000000000000" pitchFamily="65" charset="-120"/>
                          <a:ea typeface="標楷體" panose="03000509000000000000" pitchFamily="65" charset="-120"/>
                          <a:cs typeface="+mn-cs"/>
                        </a:rPr>
                        <a:t>惟驗收時</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並未就上開規範合格與否予以說明，</a:t>
                      </a:r>
                      <a:r>
                        <a:rPr lang="zh-TW" altLang="en-US" sz="2000" kern="1200" dirty="0">
                          <a:solidFill>
                            <a:schemeClr val="dk1"/>
                          </a:solidFill>
                          <a:effectLst/>
                          <a:latin typeface="標楷體" panose="03000509000000000000" pitchFamily="65" charset="-120"/>
                          <a:ea typeface="標楷體" panose="03000509000000000000" pitchFamily="65" charset="-120"/>
                          <a:cs typeface="+mn-cs"/>
                        </a:rPr>
                        <a:t>惟驗收時</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並未就上開規範</a:t>
                      </a:r>
                      <a:r>
                        <a:rPr lang="zh-TW" altLang="zh-TW" sz="2000" b="0" kern="1200" dirty="0">
                          <a:solidFill>
                            <a:srgbClr val="0000FF"/>
                          </a:solidFill>
                          <a:effectLst/>
                          <a:latin typeface="標楷體" panose="03000509000000000000" pitchFamily="65" charset="-120"/>
                          <a:ea typeface="標楷體" panose="03000509000000000000" pitchFamily="65" charset="-120"/>
                          <a:cs typeface="+mn-cs"/>
                        </a:rPr>
                        <a:t>合格與否予以說明</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a:t>
                      </a:r>
                      <a:r>
                        <a:rPr lang="zh-TW" altLang="zh-TW" sz="2000" b="0" kern="1200" dirty="0">
                          <a:solidFill>
                            <a:srgbClr val="0000FF"/>
                          </a:solidFill>
                          <a:effectLst/>
                          <a:latin typeface="標楷體" panose="03000509000000000000" pitchFamily="65" charset="-120"/>
                          <a:ea typeface="標楷體" panose="03000509000000000000" pitchFamily="65" charset="-120"/>
                          <a:cs typeface="+mn-cs"/>
                        </a:rPr>
                        <a:t>亦未檢附書面文件</a:t>
                      </a:r>
                      <a:r>
                        <a:rPr lang="zh-TW" altLang="zh-TW" sz="2000" kern="1200" dirty="0">
                          <a:solidFill>
                            <a:schemeClr val="dk1"/>
                          </a:solidFill>
                          <a:effectLst/>
                          <a:latin typeface="標楷體" panose="03000509000000000000" pitchFamily="65" charset="-120"/>
                          <a:ea typeface="標楷體" panose="03000509000000000000" pitchFamily="65" charset="-120"/>
                          <a:cs typeface="+mn-cs"/>
                        </a:rPr>
                        <a:t>。</a:t>
                      </a:r>
                      <a:endParaRPr lang="zh-TW" altLang="en-US" sz="2000" kern="1200" dirty="0">
                        <a:solidFill>
                          <a:schemeClr val="dk1"/>
                        </a:solidFill>
                        <a:effectLst/>
                        <a:latin typeface="標楷體" panose="03000509000000000000" pitchFamily="65" charset="-120"/>
                        <a:ea typeface="標楷體" panose="03000509000000000000" pitchFamily="65" charset="-120"/>
                        <a:cs typeface="+mn-cs"/>
                      </a:endParaRPr>
                    </a:p>
                  </a:txBody>
                  <a:tcPr marT="45697" marB="456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543052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8">
            <a:extLst>
              <a:ext uri="{FF2B5EF4-FFF2-40B4-BE49-F238E27FC236}">
                <a16:creationId xmlns:a16="http://schemas.microsoft.com/office/drawing/2014/main" id="{0179A199-2920-4146-8493-EA2A55A9FA0C}"/>
              </a:ext>
            </a:extLst>
          </p:cNvPr>
          <p:cNvSpPr>
            <a:spLocks noChangeArrowheads="1"/>
          </p:cNvSpPr>
          <p:nvPr/>
        </p:nvSpPr>
        <p:spPr bwMode="auto">
          <a:xfrm rot="900000">
            <a:off x="541338" y="-361950"/>
            <a:ext cx="69850" cy="5202238"/>
          </a:xfrm>
          <a:prstGeom prst="rect">
            <a:avLst/>
          </a:prstGeom>
          <a:gradFill rotWithShape="1">
            <a:gsLst>
              <a:gs pos="0">
                <a:schemeClr val="bg1">
                  <a:alpha val="0"/>
                </a:schemeClr>
              </a:gs>
              <a:gs pos="100000">
                <a:schemeClr val="bg1">
                  <a:alpha val="39998"/>
                </a:schemeClr>
              </a:gs>
            </a:gsLst>
            <a:lin ang="5400000" scaled="1"/>
          </a:gradFill>
          <a:ln>
            <a:noFill/>
          </a:ln>
          <a:extLst>
            <a:ext uri="{91240B29-F687-4F45-9708-019B960494DF}">
              <a14:hiddenLine xmlns:a14="http://schemas.microsoft.com/office/drawing/2010/main" w="127">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buFontTx/>
              <a:buNone/>
            </a:pPr>
            <a:endParaRPr lang="zh-TW" altLang="en-US" sz="1800">
              <a:latin typeface="Arial" panose="020B0604020202020204" pitchFamily="34" charset="0"/>
              <a:ea typeface="微軟正黑體" panose="020B0604030504040204" pitchFamily="34" charset="-120"/>
            </a:endParaRPr>
          </a:p>
        </p:txBody>
      </p:sp>
      <p:sp>
        <p:nvSpPr>
          <p:cNvPr id="154627" name="AutoShape 18">
            <a:extLst>
              <a:ext uri="{FF2B5EF4-FFF2-40B4-BE49-F238E27FC236}">
                <a16:creationId xmlns:a16="http://schemas.microsoft.com/office/drawing/2014/main" id="{C702F8B3-73AE-48C1-8244-F889D56F69C6}"/>
              </a:ext>
            </a:extLst>
          </p:cNvPr>
          <p:cNvSpPr>
            <a:spLocks noChangeArrowheads="1"/>
          </p:cNvSpPr>
          <p:nvPr/>
        </p:nvSpPr>
        <p:spPr bwMode="auto">
          <a:xfrm rot="9900000" flipH="1">
            <a:off x="419100" y="-74613"/>
            <a:ext cx="215900" cy="4824413"/>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7166 w 21600"/>
              <a:gd name="T13" fmla="*/ 7166 h 21600"/>
              <a:gd name="T14" fmla="*/ 14434 w 21600"/>
              <a:gd name="T15" fmla="*/ 14434 h 21600"/>
            </a:gdLst>
            <a:ahLst/>
            <a:cxnLst>
              <a:cxn ang="T8">
                <a:pos x="T0" y="T1"/>
              </a:cxn>
              <a:cxn ang="T9">
                <a:pos x="T2" y="T3"/>
              </a:cxn>
              <a:cxn ang="T10">
                <a:pos x="T4" y="T5"/>
              </a:cxn>
              <a:cxn ang="T11">
                <a:pos x="T6" y="T7"/>
              </a:cxn>
            </a:cxnLst>
            <a:rect l="T12" t="T13" r="T14" b="T15"/>
            <a:pathLst>
              <a:path w="21600" h="21600">
                <a:moveTo>
                  <a:pt x="0" y="0"/>
                </a:moveTo>
                <a:lnTo>
                  <a:pt x="10732" y="21600"/>
                </a:lnTo>
                <a:lnTo>
                  <a:pt x="10868" y="21600"/>
                </a:lnTo>
                <a:lnTo>
                  <a:pt x="2160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TW" altLang="en-US"/>
          </a:p>
        </p:txBody>
      </p:sp>
      <p:sp>
        <p:nvSpPr>
          <p:cNvPr id="154628" name="Line 19">
            <a:extLst>
              <a:ext uri="{FF2B5EF4-FFF2-40B4-BE49-F238E27FC236}">
                <a16:creationId xmlns:a16="http://schemas.microsoft.com/office/drawing/2014/main" id="{D6A0D33F-FAA0-4900-94F3-1F55F42421D5}"/>
              </a:ext>
            </a:extLst>
          </p:cNvPr>
          <p:cNvSpPr>
            <a:spLocks noChangeShapeType="1"/>
          </p:cNvSpPr>
          <p:nvPr/>
        </p:nvSpPr>
        <p:spPr bwMode="auto">
          <a:xfrm>
            <a:off x="-1588" y="1619250"/>
            <a:ext cx="1547813" cy="5832475"/>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zh-TW" altLang="en-US"/>
          </a:p>
        </p:txBody>
      </p:sp>
      <p:grpSp>
        <p:nvGrpSpPr>
          <p:cNvPr id="154629" name="群組 18">
            <a:extLst>
              <a:ext uri="{FF2B5EF4-FFF2-40B4-BE49-F238E27FC236}">
                <a16:creationId xmlns:a16="http://schemas.microsoft.com/office/drawing/2014/main" id="{5339231F-7BF9-4E31-8DD8-0F70982D02CD}"/>
              </a:ext>
            </a:extLst>
          </p:cNvPr>
          <p:cNvGrpSpPr>
            <a:grpSpLocks/>
          </p:cNvGrpSpPr>
          <p:nvPr/>
        </p:nvGrpSpPr>
        <p:grpSpPr bwMode="auto">
          <a:xfrm>
            <a:off x="127000" y="-866775"/>
            <a:ext cx="7847013" cy="6024563"/>
            <a:chOff x="110274" y="-867057"/>
            <a:chExt cx="7847012" cy="6024249"/>
          </a:xfrm>
        </p:grpSpPr>
        <p:sp>
          <p:nvSpPr>
            <p:cNvPr id="154631" name="Rectangle 5">
              <a:extLst>
                <a:ext uri="{FF2B5EF4-FFF2-40B4-BE49-F238E27FC236}">
                  <a16:creationId xmlns:a16="http://schemas.microsoft.com/office/drawing/2014/main" id="{5D907DA3-5AB4-4920-BE43-E38912CC746E}"/>
                </a:ext>
              </a:extLst>
            </p:cNvPr>
            <p:cNvSpPr>
              <a:spLocks noChangeArrowheads="1"/>
            </p:cNvSpPr>
            <p:nvPr/>
          </p:nvSpPr>
          <p:spPr bwMode="auto">
            <a:xfrm rot="900000">
              <a:off x="7455636" y="-867057"/>
              <a:ext cx="69850" cy="5202237"/>
            </a:xfrm>
            <a:prstGeom prst="rect">
              <a:avLst/>
            </a:prstGeom>
            <a:gradFill rotWithShape="1">
              <a:gsLst>
                <a:gs pos="0">
                  <a:schemeClr val="bg1">
                    <a:alpha val="0"/>
                  </a:schemeClr>
                </a:gs>
                <a:gs pos="100000">
                  <a:schemeClr val="bg1">
                    <a:alpha val="39998"/>
                  </a:schemeClr>
                </a:gs>
              </a:gsLst>
              <a:lin ang="5400000" scaled="1"/>
            </a:gradFill>
            <a:ln>
              <a:noFill/>
            </a:ln>
            <a:extLst>
              <a:ext uri="{91240B29-F687-4F45-9708-019B960494DF}">
                <a14:hiddenLine xmlns:a14="http://schemas.microsoft.com/office/drawing/2010/main" w="127">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buFontTx/>
                <a:buNone/>
              </a:pPr>
              <a:endParaRPr lang="zh-TW" altLang="en-US" sz="1800">
                <a:latin typeface="Arial" panose="020B0604020202020204" pitchFamily="34" charset="0"/>
                <a:ea typeface="微軟正黑體" panose="020B0604030504040204" pitchFamily="34" charset="-120"/>
              </a:endParaRPr>
            </a:p>
          </p:txBody>
        </p:sp>
        <p:sp>
          <p:nvSpPr>
            <p:cNvPr id="154632" name="Rectangle 6">
              <a:extLst>
                <a:ext uri="{FF2B5EF4-FFF2-40B4-BE49-F238E27FC236}">
                  <a16:creationId xmlns:a16="http://schemas.microsoft.com/office/drawing/2014/main" id="{13878A25-271A-4D04-9BB7-C14D4A3D6DDE}"/>
                </a:ext>
              </a:extLst>
            </p:cNvPr>
            <p:cNvSpPr>
              <a:spLocks noChangeArrowheads="1"/>
            </p:cNvSpPr>
            <p:nvPr/>
          </p:nvSpPr>
          <p:spPr bwMode="auto">
            <a:xfrm rot="900000">
              <a:off x="7671536" y="-651157"/>
              <a:ext cx="69850" cy="5202237"/>
            </a:xfrm>
            <a:prstGeom prst="rect">
              <a:avLst/>
            </a:prstGeom>
            <a:gradFill rotWithShape="1">
              <a:gsLst>
                <a:gs pos="0">
                  <a:schemeClr val="bg1">
                    <a:alpha val="0"/>
                  </a:schemeClr>
                </a:gs>
                <a:gs pos="100000">
                  <a:schemeClr val="bg1">
                    <a:alpha val="39998"/>
                  </a:schemeClr>
                </a:gs>
              </a:gsLst>
              <a:lin ang="5400000" scaled="1"/>
            </a:gradFill>
            <a:ln>
              <a:noFill/>
            </a:ln>
            <a:extLst>
              <a:ext uri="{91240B29-F687-4F45-9708-019B960494DF}">
                <a14:hiddenLine xmlns:a14="http://schemas.microsoft.com/office/drawing/2010/main" w="127">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buFontTx/>
                <a:buNone/>
              </a:pPr>
              <a:endParaRPr lang="zh-TW" altLang="en-US" sz="1800">
                <a:latin typeface="Arial" panose="020B0604020202020204" pitchFamily="34" charset="0"/>
                <a:ea typeface="微軟正黑體" panose="020B0604030504040204" pitchFamily="34" charset="-120"/>
              </a:endParaRPr>
            </a:p>
          </p:txBody>
        </p:sp>
        <p:sp>
          <p:nvSpPr>
            <p:cNvPr id="154633" name="Rectangle 7">
              <a:extLst>
                <a:ext uri="{FF2B5EF4-FFF2-40B4-BE49-F238E27FC236}">
                  <a16:creationId xmlns:a16="http://schemas.microsoft.com/office/drawing/2014/main" id="{5D584D89-069E-4E47-8B34-5CFC67C009BA}"/>
                </a:ext>
              </a:extLst>
            </p:cNvPr>
            <p:cNvSpPr>
              <a:spLocks noChangeArrowheads="1"/>
            </p:cNvSpPr>
            <p:nvPr/>
          </p:nvSpPr>
          <p:spPr bwMode="auto">
            <a:xfrm rot="900000">
              <a:off x="7887436" y="-435257"/>
              <a:ext cx="69850" cy="5202237"/>
            </a:xfrm>
            <a:prstGeom prst="rect">
              <a:avLst/>
            </a:prstGeom>
            <a:gradFill rotWithShape="1">
              <a:gsLst>
                <a:gs pos="0">
                  <a:schemeClr val="bg1">
                    <a:alpha val="0"/>
                  </a:schemeClr>
                </a:gs>
                <a:gs pos="100000">
                  <a:schemeClr val="bg1">
                    <a:alpha val="39998"/>
                  </a:schemeClr>
                </a:gs>
              </a:gsLst>
              <a:lin ang="5400000" scaled="1"/>
            </a:gradFill>
            <a:ln>
              <a:noFill/>
            </a:ln>
            <a:extLst>
              <a:ext uri="{91240B29-F687-4F45-9708-019B960494DF}">
                <a14:hiddenLine xmlns:a14="http://schemas.microsoft.com/office/drawing/2010/main" w="127">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buFontTx/>
                <a:buNone/>
              </a:pPr>
              <a:endParaRPr lang="zh-TW" altLang="en-US" sz="1800">
                <a:latin typeface="Arial" panose="020B0604020202020204" pitchFamily="34" charset="0"/>
                <a:ea typeface="微軟正黑體" panose="020B0604030504040204" pitchFamily="34" charset="-120"/>
              </a:endParaRPr>
            </a:p>
          </p:txBody>
        </p:sp>
        <p:sp>
          <p:nvSpPr>
            <p:cNvPr id="7" name="Rectangle 9">
              <a:extLst>
                <a:ext uri="{FF2B5EF4-FFF2-40B4-BE49-F238E27FC236}">
                  <a16:creationId xmlns:a16="http://schemas.microsoft.com/office/drawing/2014/main" id="{7A51A493-49BD-4481-90D9-624B165D665B}"/>
                </a:ext>
              </a:extLst>
            </p:cNvPr>
            <p:cNvSpPr>
              <a:spLocks noChangeArrowheads="1"/>
            </p:cNvSpPr>
            <p:nvPr/>
          </p:nvSpPr>
          <p:spPr bwMode="auto">
            <a:xfrm rot="6300000">
              <a:off x="5232344" y="1032153"/>
              <a:ext cx="69846" cy="5202237"/>
            </a:xfrm>
            <a:prstGeom prst="rect">
              <a:avLst/>
            </a:prstGeom>
            <a:gradFill rotWithShape="1">
              <a:gsLst>
                <a:gs pos="0">
                  <a:schemeClr val="bg1">
                    <a:alpha val="0"/>
                  </a:schemeClr>
                </a:gs>
                <a:gs pos="50000">
                  <a:schemeClr val="bg1">
                    <a:alpha val="39999"/>
                  </a:schemeClr>
                </a:gs>
                <a:gs pos="100000">
                  <a:schemeClr val="bg1">
                    <a:alpha val="0"/>
                  </a:schemeClr>
                </a:gs>
              </a:gsLst>
              <a:lin ang="5400000" scaled="1"/>
            </a:gradFill>
            <a:ln>
              <a:noFill/>
            </a:ln>
            <a:effectLst/>
            <a:extLst/>
          </p:spPr>
          <p:txBody>
            <a:bodyPr wrap="none" anchor="ctr"/>
            <a:lstStyle/>
            <a:p>
              <a:pPr eaLnBrk="1" hangingPunct="1">
                <a:defRPr/>
              </a:pPr>
              <a:endParaRPr lang="zh-TW" altLang="en-US" dirty="0">
                <a:latin typeface="Arial" charset="0"/>
                <a:ea typeface="微軟正黑體" pitchFamily="34" charset="-120"/>
              </a:endParaRPr>
            </a:p>
          </p:txBody>
        </p:sp>
        <p:sp>
          <p:nvSpPr>
            <p:cNvPr id="154635" name="AutoShape 11">
              <a:extLst>
                <a:ext uri="{FF2B5EF4-FFF2-40B4-BE49-F238E27FC236}">
                  <a16:creationId xmlns:a16="http://schemas.microsoft.com/office/drawing/2014/main" id="{CA22967F-071D-41E4-A4ED-4C26E609E08E}"/>
                </a:ext>
              </a:extLst>
            </p:cNvPr>
            <p:cNvSpPr>
              <a:spLocks noChangeArrowheads="1"/>
            </p:cNvSpPr>
            <p:nvPr/>
          </p:nvSpPr>
          <p:spPr bwMode="auto">
            <a:xfrm>
              <a:off x="110274" y="1725330"/>
              <a:ext cx="2894013" cy="3100388"/>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alpha val="89803"/>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zh-TW" altLang="en-US"/>
            </a:p>
          </p:txBody>
        </p:sp>
        <p:sp>
          <p:nvSpPr>
            <p:cNvPr id="154636" name="AutoShape 12">
              <a:extLst>
                <a:ext uri="{FF2B5EF4-FFF2-40B4-BE49-F238E27FC236}">
                  <a16:creationId xmlns:a16="http://schemas.microsoft.com/office/drawing/2014/main" id="{0DB33C44-D147-49B1-9819-13C8052BEB37}"/>
                </a:ext>
              </a:extLst>
            </p:cNvPr>
            <p:cNvSpPr>
              <a:spLocks noChangeArrowheads="1"/>
            </p:cNvSpPr>
            <p:nvPr/>
          </p:nvSpPr>
          <p:spPr bwMode="auto">
            <a:xfrm>
              <a:off x="1153262" y="2831818"/>
              <a:ext cx="863600" cy="909637"/>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alpha val="79999"/>
              </a:schemeClr>
            </a:solidFill>
            <a:ln w="9525">
              <a:solidFill>
                <a:schemeClr val="bg1"/>
              </a:solidFill>
              <a:round/>
              <a:headEnd/>
              <a:tailEnd/>
            </a:ln>
          </p:spPr>
          <p:txBody>
            <a:bodyPr wrap="none" anchor="ctr"/>
            <a:lstStyle/>
            <a:p>
              <a:endParaRPr lang="zh-TW" altLang="en-US"/>
            </a:p>
          </p:txBody>
        </p:sp>
        <p:sp>
          <p:nvSpPr>
            <p:cNvPr id="154637" name="AutoShape 13">
              <a:extLst>
                <a:ext uri="{FF2B5EF4-FFF2-40B4-BE49-F238E27FC236}">
                  <a16:creationId xmlns:a16="http://schemas.microsoft.com/office/drawing/2014/main" id="{02D9DC7E-9D7E-4F45-A3B4-5E1E81D6106B}"/>
                </a:ext>
              </a:extLst>
            </p:cNvPr>
            <p:cNvSpPr>
              <a:spLocks noChangeArrowheads="1"/>
            </p:cNvSpPr>
            <p:nvPr/>
          </p:nvSpPr>
          <p:spPr bwMode="auto">
            <a:xfrm>
              <a:off x="2953487" y="3166780"/>
              <a:ext cx="1223962" cy="1368425"/>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595" y="10800"/>
                  </a:moveTo>
                  <a:cubicBezTo>
                    <a:pt x="4595" y="14227"/>
                    <a:pt x="7373" y="17005"/>
                    <a:pt x="10800" y="17005"/>
                  </a:cubicBezTo>
                  <a:cubicBezTo>
                    <a:pt x="14227" y="17005"/>
                    <a:pt x="17005" y="14227"/>
                    <a:pt x="17005" y="10800"/>
                  </a:cubicBezTo>
                  <a:cubicBezTo>
                    <a:pt x="17005" y="7373"/>
                    <a:pt x="14227" y="4595"/>
                    <a:pt x="10800" y="4595"/>
                  </a:cubicBezTo>
                  <a:cubicBezTo>
                    <a:pt x="7373" y="4595"/>
                    <a:pt x="4595" y="7373"/>
                    <a:pt x="4595" y="10800"/>
                  </a:cubicBezTo>
                  <a:close/>
                </a:path>
              </a:pathLst>
            </a:custGeom>
            <a:solidFill>
              <a:schemeClr val="bg1">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zh-TW" altLang="en-US"/>
            </a:p>
          </p:txBody>
        </p:sp>
        <p:sp>
          <p:nvSpPr>
            <p:cNvPr id="154638" name="AutoShape 14">
              <a:extLst>
                <a:ext uri="{FF2B5EF4-FFF2-40B4-BE49-F238E27FC236}">
                  <a16:creationId xmlns:a16="http://schemas.microsoft.com/office/drawing/2014/main" id="{A9EECECC-11B3-4986-AC11-98B049AFD4FA}"/>
                </a:ext>
              </a:extLst>
            </p:cNvPr>
            <p:cNvSpPr>
              <a:spLocks noChangeArrowheads="1"/>
            </p:cNvSpPr>
            <p:nvPr/>
          </p:nvSpPr>
          <p:spPr bwMode="auto">
            <a:xfrm>
              <a:off x="3042387" y="3301718"/>
              <a:ext cx="1008062" cy="1052512"/>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082" y="10800"/>
                  </a:moveTo>
                  <a:cubicBezTo>
                    <a:pt x="9082" y="11749"/>
                    <a:pt x="9851" y="12518"/>
                    <a:pt x="10800" y="12518"/>
                  </a:cubicBezTo>
                  <a:cubicBezTo>
                    <a:pt x="11749" y="12518"/>
                    <a:pt x="12518" y="11749"/>
                    <a:pt x="12518" y="10800"/>
                  </a:cubicBezTo>
                  <a:cubicBezTo>
                    <a:pt x="12518" y="9851"/>
                    <a:pt x="11749" y="9082"/>
                    <a:pt x="10800" y="9082"/>
                  </a:cubicBezTo>
                  <a:cubicBezTo>
                    <a:pt x="9851" y="9082"/>
                    <a:pt x="9082" y="9851"/>
                    <a:pt x="9082" y="10800"/>
                  </a:cubicBezTo>
                  <a:close/>
                </a:path>
              </a:pathLst>
            </a:custGeom>
            <a:solidFill>
              <a:schemeClr val="bg1">
                <a:alpha val="5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zh-TW" altLang="en-US"/>
            </a:p>
          </p:txBody>
        </p:sp>
        <p:sp>
          <p:nvSpPr>
            <p:cNvPr id="154639" name="Oval 15">
              <a:extLst>
                <a:ext uri="{FF2B5EF4-FFF2-40B4-BE49-F238E27FC236}">
                  <a16:creationId xmlns:a16="http://schemas.microsoft.com/office/drawing/2014/main" id="{22754A34-1BC5-42E7-98B7-6723701395EF}"/>
                </a:ext>
              </a:extLst>
            </p:cNvPr>
            <p:cNvSpPr>
              <a:spLocks noChangeArrowheads="1"/>
            </p:cNvSpPr>
            <p:nvPr/>
          </p:nvSpPr>
          <p:spPr bwMode="auto">
            <a:xfrm>
              <a:off x="3169387" y="2677830"/>
              <a:ext cx="234950" cy="22383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buFontTx/>
                <a:buNone/>
              </a:pPr>
              <a:endParaRPr lang="zh-TW" altLang="en-US" sz="1800">
                <a:latin typeface="Arial" panose="020B0604020202020204" pitchFamily="34" charset="0"/>
                <a:ea typeface="微軟正黑體" panose="020B0604030504040204" pitchFamily="34" charset="-120"/>
              </a:endParaRPr>
            </a:p>
          </p:txBody>
        </p:sp>
        <p:sp>
          <p:nvSpPr>
            <p:cNvPr id="154640" name="AutoShape 16">
              <a:extLst>
                <a:ext uri="{FF2B5EF4-FFF2-40B4-BE49-F238E27FC236}">
                  <a16:creationId xmlns:a16="http://schemas.microsoft.com/office/drawing/2014/main" id="{7B96C5CD-5342-4C65-92FF-3163E4A74C16}"/>
                </a:ext>
              </a:extLst>
            </p:cNvPr>
            <p:cNvSpPr>
              <a:spLocks noChangeArrowheads="1"/>
            </p:cNvSpPr>
            <p:nvPr/>
          </p:nvSpPr>
          <p:spPr bwMode="auto">
            <a:xfrm>
              <a:off x="2994762" y="2455580"/>
              <a:ext cx="601662" cy="666750"/>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192" y="10800"/>
                  </a:moveTo>
                  <a:cubicBezTo>
                    <a:pt x="3192" y="15002"/>
                    <a:pt x="6598" y="18408"/>
                    <a:pt x="10800" y="18408"/>
                  </a:cubicBezTo>
                  <a:cubicBezTo>
                    <a:pt x="15002" y="18408"/>
                    <a:pt x="18408" y="15002"/>
                    <a:pt x="18408" y="10800"/>
                  </a:cubicBezTo>
                  <a:cubicBezTo>
                    <a:pt x="18408" y="6598"/>
                    <a:pt x="15002" y="3192"/>
                    <a:pt x="10800" y="3192"/>
                  </a:cubicBezTo>
                  <a:cubicBezTo>
                    <a:pt x="6598" y="3192"/>
                    <a:pt x="3192" y="6598"/>
                    <a:pt x="3192" y="10800"/>
                  </a:cubicBezTo>
                  <a:close/>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zh-TW" altLang="en-US"/>
            </a:p>
          </p:txBody>
        </p:sp>
        <p:sp>
          <p:nvSpPr>
            <p:cNvPr id="154641" name="AutoShape 17">
              <a:extLst>
                <a:ext uri="{FF2B5EF4-FFF2-40B4-BE49-F238E27FC236}">
                  <a16:creationId xmlns:a16="http://schemas.microsoft.com/office/drawing/2014/main" id="{D995E96C-A22F-43A7-B8D7-C5687DAD33B0}"/>
                </a:ext>
              </a:extLst>
            </p:cNvPr>
            <p:cNvSpPr>
              <a:spLocks noChangeArrowheads="1"/>
            </p:cNvSpPr>
            <p:nvPr/>
          </p:nvSpPr>
          <p:spPr bwMode="auto">
            <a:xfrm>
              <a:off x="110274" y="1582455"/>
              <a:ext cx="468313" cy="576263"/>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alpha val="1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zh-TW" altLang="en-US"/>
            </a:p>
          </p:txBody>
        </p:sp>
        <p:sp>
          <p:nvSpPr>
            <p:cNvPr id="154642" name="AutoShape 20">
              <a:extLst>
                <a:ext uri="{FF2B5EF4-FFF2-40B4-BE49-F238E27FC236}">
                  <a16:creationId xmlns:a16="http://schemas.microsoft.com/office/drawing/2014/main" id="{8FF7922C-5CAD-48F7-9BC1-FE6BF51DB155}"/>
                </a:ext>
              </a:extLst>
            </p:cNvPr>
            <p:cNvSpPr>
              <a:spLocks noChangeArrowheads="1"/>
            </p:cNvSpPr>
            <p:nvPr/>
          </p:nvSpPr>
          <p:spPr bwMode="auto">
            <a:xfrm>
              <a:off x="4535487" y="3573617"/>
              <a:ext cx="1586649" cy="1583575"/>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alpha val="89803"/>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zh-TW" altLang="en-US"/>
            </a:p>
          </p:txBody>
        </p:sp>
        <p:sp>
          <p:nvSpPr>
            <p:cNvPr id="154643" name="AutoShape 21">
              <a:extLst>
                <a:ext uri="{FF2B5EF4-FFF2-40B4-BE49-F238E27FC236}">
                  <a16:creationId xmlns:a16="http://schemas.microsoft.com/office/drawing/2014/main" id="{9933BADF-2A81-4E81-81B6-4D626069F7FE}"/>
                </a:ext>
              </a:extLst>
            </p:cNvPr>
            <p:cNvSpPr>
              <a:spLocks noChangeArrowheads="1"/>
            </p:cNvSpPr>
            <p:nvPr/>
          </p:nvSpPr>
          <p:spPr bwMode="auto">
            <a:xfrm>
              <a:off x="6122137" y="3846230"/>
              <a:ext cx="431800" cy="455613"/>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alpha val="79999"/>
              </a:schemeClr>
            </a:solidFill>
            <a:ln w="9525">
              <a:solidFill>
                <a:schemeClr val="bg1"/>
              </a:solidFill>
              <a:round/>
              <a:headEnd/>
              <a:tailEnd/>
            </a:ln>
          </p:spPr>
          <p:txBody>
            <a:bodyPr wrap="none" anchor="ctr"/>
            <a:lstStyle/>
            <a:p>
              <a:endParaRPr lang="zh-TW" altLang="en-US"/>
            </a:p>
          </p:txBody>
        </p:sp>
      </p:grpSp>
      <p:sp>
        <p:nvSpPr>
          <p:cNvPr id="23" name="Rectangle 3">
            <a:extLst>
              <a:ext uri="{FF2B5EF4-FFF2-40B4-BE49-F238E27FC236}">
                <a16:creationId xmlns:a16="http://schemas.microsoft.com/office/drawing/2014/main" id="{4A14A34C-CF3C-4231-86B6-90346A9EB007}"/>
              </a:ext>
            </a:extLst>
          </p:cNvPr>
          <p:cNvSpPr>
            <a:spLocks noChangeArrowheads="1"/>
          </p:cNvSpPr>
          <p:nvPr/>
        </p:nvSpPr>
        <p:spPr bwMode="auto">
          <a:xfrm>
            <a:off x="2268538" y="1833563"/>
            <a:ext cx="5038725"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algn="ctr" eaLnBrk="1" hangingPunct="1">
              <a:spcBef>
                <a:spcPct val="0"/>
              </a:spcBef>
              <a:buFontTx/>
              <a:buNone/>
            </a:pPr>
            <a:r>
              <a:rPr lang="zh-TW" altLang="en-US" sz="8000">
                <a:solidFill>
                  <a:srgbClr val="002060"/>
                </a:solidFill>
                <a:latin typeface="Arial" panose="020B0604020202020204" pitchFamily="34" charset="0"/>
                <a:ea typeface="微軟正黑體" panose="020B0604030504040204" pitchFamily="34" charset="-120"/>
              </a:rPr>
              <a:t>簡報完畢</a:t>
            </a:r>
          </a:p>
          <a:p>
            <a:pPr algn="ctr" eaLnBrk="1" hangingPunct="1">
              <a:spcBef>
                <a:spcPct val="0"/>
              </a:spcBef>
              <a:buFontTx/>
              <a:buNone/>
            </a:pPr>
            <a:r>
              <a:rPr lang="zh-TW" altLang="en-US" sz="8000">
                <a:solidFill>
                  <a:srgbClr val="002060"/>
                </a:solidFill>
                <a:latin typeface="Arial" panose="020B0604020202020204" pitchFamily="34" charset="0"/>
                <a:ea typeface="微軟正黑體" panose="020B0604030504040204" pitchFamily="34" charset="-120"/>
              </a:rPr>
              <a:t>敬請指教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3"/>
                                        </p:tgtEl>
                                        <p:attrNameLst>
                                          <p:attrName>ppt_y</p:attrName>
                                        </p:attrNameLst>
                                      </p:cBhvr>
                                      <p:tavLst>
                                        <p:tav tm="0">
                                          <p:val>
                                            <p:strVal val="#ppt_y"/>
                                          </p:val>
                                        </p:tav>
                                        <p:tav tm="100000">
                                          <p:val>
                                            <p:strVal val="#ppt_y"/>
                                          </p:val>
                                        </p:tav>
                                      </p:tavLst>
                                    </p:anim>
                                    <p:anim calcmode="lin" valueType="num">
                                      <p:cBhvr>
                                        <p:cTn id="9"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8FFA28-1402-4788-9888-9889CD8CF254}"/>
              </a:ext>
            </a:extLst>
          </p:cNvPr>
          <p:cNvSpPr>
            <a:spLocks noGrp="1"/>
          </p:cNvSpPr>
          <p:nvPr>
            <p:ph type="title"/>
          </p:nvPr>
        </p:nvSpPr>
        <p:spPr/>
        <p:txBody>
          <a:bodyPr/>
          <a:lstStyle/>
          <a:p>
            <a:r>
              <a:rPr lang="zh-TW" altLang="en-US" b="1" dirty="0">
                <a:solidFill>
                  <a:schemeClr val="tx2"/>
                </a:solidFill>
              </a:rPr>
              <a:t>優先宣導</a:t>
            </a:r>
          </a:p>
        </p:txBody>
      </p:sp>
      <p:sp>
        <p:nvSpPr>
          <p:cNvPr id="3" name="內容版面配置區 2">
            <a:extLst>
              <a:ext uri="{FF2B5EF4-FFF2-40B4-BE49-F238E27FC236}">
                <a16:creationId xmlns:a16="http://schemas.microsoft.com/office/drawing/2014/main" id="{3F7DAEF0-8BBF-44A2-BCC8-E02B0708E720}"/>
              </a:ext>
            </a:extLst>
          </p:cNvPr>
          <p:cNvSpPr>
            <a:spLocks noGrp="1"/>
          </p:cNvSpPr>
          <p:nvPr>
            <p:ph idx="1"/>
          </p:nvPr>
        </p:nvSpPr>
        <p:spPr/>
        <p:txBody>
          <a:bodyPr>
            <a:normAutofit fontScale="85000" lnSpcReduction="20000"/>
          </a:bodyPr>
          <a:lstStyle/>
          <a:p>
            <a:r>
              <a:rPr lang="zh-TW" altLang="en-US" sz="2400" dirty="0"/>
              <a:t>一</a:t>
            </a:r>
            <a:r>
              <a:rPr lang="en-US" altLang="zh-TW" sz="2400" dirty="0"/>
              <a:t>.15</a:t>
            </a:r>
            <a:r>
              <a:rPr lang="zh-TW" altLang="en-US" sz="2400" dirty="0"/>
              <a:t>萬元以下科研採購案件，經費管理系統要勾選</a:t>
            </a:r>
            <a:r>
              <a:rPr lang="en-US" altLang="zh-TW" sz="2400" dirty="0"/>
              <a:t>『</a:t>
            </a:r>
            <a:r>
              <a:rPr lang="zh-TW" altLang="en-US" sz="2400" dirty="0"/>
              <a:t>科研採購</a:t>
            </a:r>
            <a:r>
              <a:rPr lang="en-US" altLang="zh-TW" sz="2400" dirty="0"/>
              <a:t>』</a:t>
            </a:r>
          </a:p>
          <a:p>
            <a:r>
              <a:rPr lang="zh-TW" altLang="en-US" sz="2400" dirty="0"/>
              <a:t>二</a:t>
            </a:r>
            <a:r>
              <a:rPr lang="en-US" altLang="zh-TW" sz="2400" dirty="0"/>
              <a:t>.</a:t>
            </a:r>
            <a:r>
              <a:rPr lang="zh-TW" altLang="en-US" sz="2400" dirty="0"/>
              <a:t>科研採購給予充分時間（可以提前交貨）</a:t>
            </a:r>
            <a:endParaRPr lang="en-US" altLang="zh-TW" sz="2400" dirty="0"/>
          </a:p>
          <a:p>
            <a:r>
              <a:rPr lang="zh-TW" altLang="en-US" sz="2400" dirty="0"/>
              <a:t>三</a:t>
            </a:r>
            <a:r>
              <a:rPr lang="en-US" altLang="zh-TW" sz="2400" dirty="0"/>
              <a:t>.</a:t>
            </a:r>
            <a:r>
              <a:rPr lang="zh-TW" altLang="en-US" sz="2400" dirty="0"/>
              <a:t>規格擬訂等注意事項：</a:t>
            </a:r>
            <a:endParaRPr lang="en-US" altLang="zh-TW" sz="2400" dirty="0"/>
          </a:p>
          <a:p>
            <a:r>
              <a:rPr lang="en-US" altLang="zh-TW" sz="1800" dirty="0"/>
              <a:t>1.</a:t>
            </a:r>
            <a:r>
              <a:rPr lang="zh-TW" altLang="en-US" sz="1800" dirty="0"/>
              <a:t>多量化指標（</a:t>
            </a:r>
            <a:r>
              <a:rPr lang="en-US" altLang="zh-TW" sz="1800" dirty="0"/>
              <a:t>+-5</a:t>
            </a:r>
            <a:r>
              <a:rPr lang="zh-TW" altLang="en-US" sz="1800" dirty="0"/>
              <a:t>％ </a:t>
            </a:r>
            <a:r>
              <a:rPr lang="en-US" altLang="zh-TW" sz="1800" dirty="0"/>
              <a:t>+-5CM</a:t>
            </a:r>
            <a:r>
              <a:rPr lang="zh-TW" altLang="en-US" sz="1800" dirty="0"/>
              <a:t>  </a:t>
            </a:r>
            <a:r>
              <a:rPr lang="en-US" altLang="zh-TW" sz="1800" dirty="0"/>
              <a:t>&gt; &lt; ..</a:t>
            </a:r>
            <a:r>
              <a:rPr lang="zh-TW" altLang="en-US" sz="1800" dirty="0"/>
              <a:t>）少質化描述（人性化、方便簡易、輕巧</a:t>
            </a:r>
            <a:r>
              <a:rPr lang="en-US" altLang="zh-TW" sz="1800" dirty="0"/>
              <a:t>..</a:t>
            </a:r>
            <a:r>
              <a:rPr lang="zh-TW" altLang="en-US" sz="1800" dirty="0"/>
              <a:t>）</a:t>
            </a:r>
            <a:endParaRPr lang="en-US" altLang="zh-TW" sz="1800" dirty="0"/>
          </a:p>
          <a:p>
            <a:r>
              <a:rPr lang="en-US" altLang="zh-TW" sz="1800" dirty="0"/>
              <a:t>2.</a:t>
            </a:r>
            <a:r>
              <a:rPr lang="zh-TW" altLang="en-US" sz="1800" dirty="0"/>
              <a:t>教育訓練時間</a:t>
            </a:r>
            <a:endParaRPr lang="en-US" altLang="zh-TW" sz="1800" dirty="0"/>
          </a:p>
          <a:p>
            <a:r>
              <a:rPr lang="en-US" altLang="zh-TW" sz="1800" dirty="0"/>
              <a:t>3.</a:t>
            </a:r>
            <a:r>
              <a:rPr lang="zh-TW" altLang="en-US" sz="1800" dirty="0"/>
              <a:t>多國語言要求（中</a:t>
            </a:r>
            <a:r>
              <a:rPr lang="en-US" altLang="zh-TW" sz="1800" dirty="0"/>
              <a:t>.</a:t>
            </a:r>
            <a:r>
              <a:rPr lang="zh-TW" altLang="en-US" sz="1800" dirty="0"/>
              <a:t>英</a:t>
            </a:r>
            <a:r>
              <a:rPr lang="en-US" altLang="zh-TW" sz="1800" dirty="0"/>
              <a:t>….</a:t>
            </a:r>
            <a:r>
              <a:rPr lang="zh-TW" altLang="en-US" sz="1800" dirty="0"/>
              <a:t>）</a:t>
            </a:r>
            <a:endParaRPr lang="en-US" altLang="zh-TW" sz="1800" dirty="0"/>
          </a:p>
          <a:p>
            <a:r>
              <a:rPr lang="en-US" altLang="zh-TW" sz="1800" dirty="0"/>
              <a:t>4.</a:t>
            </a:r>
            <a:r>
              <a:rPr lang="zh-TW" altLang="en-US" sz="1800" dirty="0"/>
              <a:t>書面通知紀錄</a:t>
            </a:r>
            <a:endParaRPr lang="en-US" altLang="zh-TW" sz="1800" dirty="0"/>
          </a:p>
          <a:p>
            <a:r>
              <a:rPr lang="en-US" altLang="zh-TW" sz="1800" dirty="0"/>
              <a:t>5.</a:t>
            </a:r>
            <a:r>
              <a:rPr lang="zh-TW" altLang="en-US" sz="1800" dirty="0"/>
              <a:t>中華民國製</a:t>
            </a:r>
            <a:r>
              <a:rPr lang="en-US" altLang="zh-TW" sz="1800" dirty="0"/>
              <a:t>/</a:t>
            </a:r>
            <a:r>
              <a:rPr lang="zh-TW" altLang="en-US" sz="1800" dirty="0"/>
              <a:t>大陸製</a:t>
            </a:r>
            <a:r>
              <a:rPr lang="en-US" altLang="zh-TW" sz="1800" dirty="0"/>
              <a:t>/</a:t>
            </a:r>
            <a:r>
              <a:rPr lang="zh-TW" altLang="en-US" sz="1800" dirty="0"/>
              <a:t>國外製</a:t>
            </a:r>
            <a:endParaRPr lang="en-US" altLang="zh-TW" sz="1800" dirty="0"/>
          </a:p>
          <a:p>
            <a:r>
              <a:rPr lang="en-US" altLang="zh-TW" sz="1800" dirty="0"/>
              <a:t>6.</a:t>
            </a:r>
            <a:r>
              <a:rPr lang="zh-TW" altLang="en-US" sz="1800" dirty="0"/>
              <a:t>資本門</a:t>
            </a:r>
            <a:r>
              <a:rPr lang="en-US" altLang="zh-TW" sz="1800" dirty="0"/>
              <a:t>/</a:t>
            </a:r>
            <a:r>
              <a:rPr lang="zh-TW" altLang="en-US" sz="1800" dirty="0"/>
              <a:t>經常門</a:t>
            </a:r>
            <a:endParaRPr lang="en-US" altLang="zh-TW" sz="1800" dirty="0"/>
          </a:p>
          <a:p>
            <a:r>
              <a:rPr lang="en-US" altLang="zh-TW" sz="1800" dirty="0"/>
              <a:t>7.</a:t>
            </a:r>
            <a:r>
              <a:rPr lang="zh-TW" altLang="en-US" sz="1800" dirty="0"/>
              <a:t>不隨意答應廠商契約變更</a:t>
            </a:r>
            <a:endParaRPr lang="en-US" altLang="zh-TW" sz="1800" dirty="0"/>
          </a:p>
          <a:p>
            <a:r>
              <a:rPr lang="en-US" altLang="zh-TW" sz="1800" dirty="0"/>
              <a:t>8.</a:t>
            </a:r>
            <a:r>
              <a:rPr lang="zh-TW" altLang="en-US" sz="1800" dirty="0"/>
              <a:t>使用最新表格</a:t>
            </a:r>
            <a:endParaRPr lang="en-US" altLang="zh-TW" sz="1800" dirty="0"/>
          </a:p>
          <a:p>
            <a:r>
              <a:rPr lang="en-US" altLang="zh-TW" sz="1800" dirty="0"/>
              <a:t>9.</a:t>
            </a:r>
            <a:r>
              <a:rPr lang="zh-TW" altLang="en-US" sz="1800" dirty="0"/>
              <a:t>底價問題</a:t>
            </a:r>
            <a:endParaRPr lang="en-US" altLang="zh-TW" sz="1800" dirty="0"/>
          </a:p>
          <a:p>
            <a:r>
              <a:rPr lang="en-US" altLang="zh-TW" sz="1800" dirty="0"/>
              <a:t>10.</a:t>
            </a:r>
            <a:r>
              <a:rPr lang="zh-TW" altLang="en-US" sz="1800" dirty="0"/>
              <a:t>保險單核對</a:t>
            </a:r>
            <a:endParaRPr lang="en-US" altLang="zh-TW" sz="1800" dirty="0"/>
          </a:p>
          <a:p>
            <a:r>
              <a:rPr lang="en-US" altLang="zh-TW" sz="1800" dirty="0"/>
              <a:t>11.</a:t>
            </a:r>
            <a:r>
              <a:rPr lang="zh-TW" altLang="en-US" sz="1800" dirty="0"/>
              <a:t>活動舉辦期間（彈性）</a:t>
            </a:r>
            <a:endParaRPr lang="en-US" altLang="zh-TW" sz="1800" dirty="0"/>
          </a:p>
          <a:p>
            <a:r>
              <a:rPr lang="en-US" altLang="zh-TW" sz="1800" dirty="0"/>
              <a:t>12.</a:t>
            </a:r>
            <a:r>
              <a:rPr lang="zh-TW" altLang="en-US" sz="1800" dirty="0"/>
              <a:t>直接外購免稅令申請</a:t>
            </a:r>
            <a:endParaRPr lang="en-US" altLang="zh-TW" sz="1800" dirty="0"/>
          </a:p>
          <a:p>
            <a:r>
              <a:rPr lang="en-US" altLang="zh-TW" sz="1800" dirty="0"/>
              <a:t>13.</a:t>
            </a:r>
            <a:r>
              <a:rPr lang="zh-TW" altLang="en-US" sz="1800" dirty="0"/>
              <a:t>拒絕往來廠商事先查詢</a:t>
            </a:r>
            <a:r>
              <a:rPr lang="en-US" altLang="zh-TW" sz="1800" dirty="0"/>
              <a:t>(</a:t>
            </a:r>
            <a:r>
              <a:rPr lang="zh-TW" altLang="en-US" sz="1800" dirty="0"/>
              <a:t>先請購</a:t>
            </a:r>
            <a:r>
              <a:rPr lang="en-US" altLang="zh-TW" sz="1800" dirty="0"/>
              <a:t>)</a:t>
            </a:r>
          </a:p>
          <a:p>
            <a:r>
              <a:rPr lang="en-US" altLang="zh-TW" sz="1800" dirty="0"/>
              <a:t>14.</a:t>
            </a:r>
            <a:r>
              <a:rPr lang="zh-TW" altLang="en-US" sz="1800" dirty="0">
                <a:hlinkClick r:id="rId2"/>
              </a:rPr>
              <a:t>新創採購</a:t>
            </a:r>
            <a:endParaRPr lang="en-US" altLang="zh-TW" sz="1800" dirty="0"/>
          </a:p>
          <a:p>
            <a:endParaRPr lang="en-US" altLang="zh-TW" sz="1800" dirty="0"/>
          </a:p>
          <a:p>
            <a:endParaRPr lang="en-US" altLang="zh-TW" dirty="0"/>
          </a:p>
        </p:txBody>
      </p:sp>
    </p:spTree>
    <p:extLst>
      <p:ext uri="{BB962C8B-B14F-4D97-AF65-F5344CB8AC3E}">
        <p14:creationId xmlns:p14="http://schemas.microsoft.com/office/powerpoint/2010/main" val="18790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17A5719A-44EF-44EA-AF4A-AFA186ECA701}"/>
              </a:ext>
            </a:extLst>
          </p:cNvPr>
          <p:cNvSpPr>
            <a:spLocks noGrp="1"/>
          </p:cNvSpPr>
          <p:nvPr>
            <p:ph type="title"/>
          </p:nvPr>
        </p:nvSpPr>
        <p:spPr>
          <a:xfrm>
            <a:off x="468313" y="188913"/>
            <a:ext cx="8229600" cy="1143000"/>
          </a:xfrm>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20835" name="內容版面配置區 2">
            <a:extLst>
              <a:ext uri="{FF2B5EF4-FFF2-40B4-BE49-F238E27FC236}">
                <a16:creationId xmlns:a16="http://schemas.microsoft.com/office/drawing/2014/main" id="{E0350124-86ED-4F14-8D8D-D4C7ECC4393C}"/>
              </a:ext>
            </a:extLst>
          </p:cNvPr>
          <p:cNvSpPr>
            <a:spLocks noGrp="1"/>
          </p:cNvSpPr>
          <p:nvPr>
            <p:ph idx="1"/>
          </p:nvPr>
        </p:nvSpPr>
        <p:spPr>
          <a:xfrm>
            <a:off x="611188" y="1268413"/>
            <a:ext cx="8229600" cy="4525962"/>
          </a:xfrm>
        </p:spPr>
        <p:txBody>
          <a:bodyPr/>
          <a:lstStyle/>
          <a:p>
            <a:pPr>
              <a:lnSpc>
                <a:spcPct val="90000"/>
              </a:lnSpc>
            </a:pPr>
            <a:r>
              <a:rPr lang="zh-TW" altLang="en-US" dirty="0">
                <a:latin typeface="標楷體" panose="03000509000000000000" pitchFamily="65" charset="-120"/>
                <a:ea typeface="標楷體" panose="03000509000000000000" pitchFamily="65" charset="-120"/>
              </a:rPr>
              <a:t>適用</a:t>
            </a:r>
            <a:r>
              <a:rPr lang="zh-TW" altLang="en-US" b="1" dirty="0">
                <a:solidFill>
                  <a:srgbClr val="FF0000"/>
                </a:solidFill>
                <a:latin typeface="標楷體" panose="03000509000000000000" pitchFamily="65" charset="-120"/>
                <a:ea typeface="標楷體" panose="03000509000000000000" pitchFamily="65" charset="-120"/>
              </a:rPr>
              <a:t>政府採購法</a:t>
            </a:r>
            <a:r>
              <a:rPr lang="zh-TW" altLang="en-US" dirty="0">
                <a:latin typeface="標楷體" panose="03000509000000000000" pitchFamily="65" charset="-120"/>
                <a:ea typeface="標楷體" panose="03000509000000000000" pitchFamily="65" charset="-120"/>
              </a:rPr>
              <a:t>之業務</a:t>
            </a:r>
            <a:endParaRPr lang="en-US" altLang="zh-TW" dirty="0">
              <a:latin typeface="標楷體" panose="03000509000000000000" pitchFamily="65" charset="-120"/>
              <a:ea typeface="標楷體" panose="03000509000000000000" pitchFamily="65" charset="-120"/>
            </a:endParaRPr>
          </a:p>
          <a:p>
            <a:pPr lvl="1">
              <a:lnSpc>
                <a:spcPct val="90000"/>
              </a:lnSpc>
            </a:pPr>
            <a:r>
              <a:rPr lang="zh-TW" altLang="en-US" dirty="0">
                <a:latin typeface="標楷體" panose="03000509000000000000" pitchFamily="65" charset="-120"/>
                <a:ea typeface="標楷體" panose="03000509000000000000" pitchFamily="65" charset="-120"/>
              </a:rPr>
              <a:t>以學校名義辦理採購</a:t>
            </a:r>
          </a:p>
          <a:p>
            <a:pPr lvl="2">
              <a:lnSpc>
                <a:spcPct val="90000"/>
              </a:lnSpc>
            </a:pPr>
            <a:r>
              <a:rPr lang="zh-TW" altLang="en-US" dirty="0">
                <a:latin typeface="標楷體" panose="03000509000000000000" pitchFamily="65" charset="-120"/>
                <a:ea typeface="標楷體" panose="03000509000000000000" pitchFamily="65" charset="-120"/>
              </a:rPr>
              <a:t>學校</a:t>
            </a:r>
            <a:r>
              <a:rPr lang="zh-TW" altLang="en-US" dirty="0">
                <a:solidFill>
                  <a:srgbClr val="FF0000"/>
                </a:solidFill>
                <a:latin typeface="標楷體" panose="03000509000000000000" pitchFamily="65" charset="-120"/>
                <a:ea typeface="標楷體" panose="03000509000000000000" pitchFamily="65" charset="-120"/>
              </a:rPr>
              <a:t>經費支出</a:t>
            </a:r>
            <a:endParaRPr lang="en-US" altLang="zh-TW" dirty="0">
              <a:solidFill>
                <a:srgbClr val="FF0000"/>
              </a:solidFill>
              <a:latin typeface="標楷體" panose="03000509000000000000" pitchFamily="65" charset="-120"/>
              <a:ea typeface="標楷體" panose="03000509000000000000" pitchFamily="65" charset="-120"/>
            </a:endParaRPr>
          </a:p>
          <a:p>
            <a:pPr lvl="1">
              <a:lnSpc>
                <a:spcPct val="90000"/>
              </a:lnSpc>
            </a:pPr>
            <a:r>
              <a:rPr lang="zh-TW" altLang="en-US" dirty="0">
                <a:latin typeface="標楷體" panose="03000509000000000000" pitchFamily="65" charset="-120"/>
                <a:ea typeface="標楷體" panose="03000509000000000000" pitchFamily="65" charset="-120"/>
              </a:rPr>
              <a:t>老師以</a:t>
            </a:r>
            <a:r>
              <a:rPr lang="zh-TW" altLang="en-US" u="sng" dirty="0">
                <a:solidFill>
                  <a:srgbClr val="FF0000"/>
                </a:solidFill>
                <a:latin typeface="標楷體" panose="03000509000000000000" pitchFamily="65" charset="-120"/>
                <a:ea typeface="標楷體" panose="03000509000000000000" pitchFamily="65" charset="-120"/>
              </a:rPr>
              <a:t>學校名義</a:t>
            </a:r>
            <a:r>
              <a:rPr lang="zh-TW" altLang="en-US" dirty="0">
                <a:latin typeface="標楷體" panose="03000509000000000000" pitchFamily="65" charset="-120"/>
                <a:ea typeface="標楷體" panose="03000509000000000000" pitchFamily="65" charset="-120"/>
              </a:rPr>
              <a:t>爭取計畫經費後所辦理採購</a:t>
            </a:r>
          </a:p>
          <a:p>
            <a:pPr lvl="2">
              <a:lnSpc>
                <a:spcPct val="90000"/>
              </a:lnSpc>
            </a:pPr>
            <a:endParaRPr lang="zh-TW" altLang="en-US" dirty="0">
              <a:solidFill>
                <a:srgbClr val="FF0000"/>
              </a:solidFill>
              <a:latin typeface="標楷體" panose="03000509000000000000" pitchFamily="65" charset="-120"/>
              <a:ea typeface="標楷體" panose="03000509000000000000" pitchFamily="65" charset="-120"/>
            </a:endParaRPr>
          </a:p>
          <a:p>
            <a:pPr>
              <a:lnSpc>
                <a:spcPct val="90000"/>
              </a:lnSpc>
            </a:pPr>
            <a:r>
              <a:rPr lang="zh-TW" altLang="en-US" dirty="0">
                <a:latin typeface="標楷體" panose="03000509000000000000" pitchFamily="65" charset="-120"/>
                <a:ea typeface="標楷體" panose="03000509000000000000" pitchFamily="65" charset="-120"/>
              </a:rPr>
              <a:t>採購類別</a:t>
            </a:r>
          </a:p>
          <a:p>
            <a:pPr lvl="2">
              <a:lnSpc>
                <a:spcPct val="90000"/>
              </a:lnSpc>
            </a:pPr>
            <a:r>
              <a:rPr lang="zh-TW" altLang="en-US" u="sng" dirty="0">
                <a:latin typeface="標楷體" panose="03000509000000000000" pitchFamily="65" charset="-120"/>
                <a:ea typeface="標楷體" panose="03000509000000000000" pitchFamily="65" charset="-120"/>
              </a:rPr>
              <a:t>工程</a:t>
            </a:r>
            <a:r>
              <a:rPr lang="zh-TW" altLang="en-US" dirty="0">
                <a:latin typeface="標楷體" panose="03000509000000000000" pitchFamily="65" charset="-120"/>
                <a:ea typeface="標楷體" panose="03000509000000000000" pitchFamily="65" charset="-120"/>
              </a:rPr>
              <a:t>之定作</a:t>
            </a:r>
          </a:p>
          <a:p>
            <a:pPr lvl="2">
              <a:lnSpc>
                <a:spcPct val="90000"/>
              </a:lnSpc>
            </a:pPr>
            <a:r>
              <a:rPr lang="zh-TW" altLang="en-US" u="sng" dirty="0">
                <a:latin typeface="標楷體" panose="03000509000000000000" pitchFamily="65" charset="-120"/>
                <a:ea typeface="標楷體" panose="03000509000000000000" pitchFamily="65" charset="-120"/>
              </a:rPr>
              <a:t>財物</a:t>
            </a:r>
            <a:r>
              <a:rPr lang="zh-TW" altLang="en-US" dirty="0">
                <a:latin typeface="標楷體" panose="03000509000000000000" pitchFamily="65" charset="-120"/>
                <a:ea typeface="標楷體" panose="03000509000000000000" pitchFamily="65" charset="-120"/>
              </a:rPr>
              <a:t>之買受、定製、承租</a:t>
            </a:r>
          </a:p>
          <a:p>
            <a:pPr lvl="2">
              <a:lnSpc>
                <a:spcPct val="90000"/>
              </a:lnSpc>
            </a:pPr>
            <a:r>
              <a:rPr lang="zh-TW" altLang="en-US" u="sng" dirty="0">
                <a:latin typeface="標楷體" panose="03000509000000000000" pitchFamily="65" charset="-120"/>
                <a:ea typeface="標楷體" panose="03000509000000000000" pitchFamily="65" charset="-120"/>
              </a:rPr>
              <a:t>勞務</a:t>
            </a:r>
            <a:r>
              <a:rPr lang="zh-TW" altLang="en-US" dirty="0">
                <a:latin typeface="標楷體" panose="03000509000000000000" pitchFamily="65" charset="-120"/>
                <a:ea typeface="標楷體" panose="03000509000000000000" pitchFamily="65" charset="-120"/>
              </a:rPr>
              <a:t>之委任或僱傭</a:t>
            </a:r>
          </a:p>
          <a:p>
            <a:pPr lvl="2">
              <a:lnSpc>
                <a:spcPct val="90000"/>
              </a:lnSpc>
            </a:pPr>
            <a:r>
              <a:rPr lang="zh-TW" altLang="en-US" dirty="0">
                <a:latin typeface="標楷體" panose="03000509000000000000" pitchFamily="65" charset="-120"/>
                <a:ea typeface="標楷體" panose="03000509000000000000" pitchFamily="65" charset="-120"/>
              </a:rPr>
              <a:t>難以認定以所佔</a:t>
            </a:r>
            <a:r>
              <a:rPr lang="zh-TW" altLang="en-US" dirty="0">
                <a:solidFill>
                  <a:srgbClr val="FF0000"/>
                </a:solidFill>
                <a:latin typeface="標楷體" panose="03000509000000000000" pitchFamily="65" charset="-120"/>
                <a:ea typeface="標楷體" panose="03000509000000000000" pitchFamily="65" charset="-120"/>
              </a:rPr>
              <a:t>預算金額</a:t>
            </a:r>
            <a:r>
              <a:rPr lang="zh-TW" altLang="en-US" dirty="0">
                <a:latin typeface="標楷體" panose="03000509000000000000" pitchFamily="65" charset="-120"/>
                <a:ea typeface="標楷體" panose="03000509000000000000" pitchFamily="65" charset="-120"/>
              </a:rPr>
              <a:t>計算</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B943230A-FC3C-434D-9DEA-C58DEE007A09}"/>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21859" name="內容版面配置區 2">
            <a:extLst>
              <a:ext uri="{FF2B5EF4-FFF2-40B4-BE49-F238E27FC236}">
                <a16:creationId xmlns:a16="http://schemas.microsoft.com/office/drawing/2014/main" id="{794AF4E9-A55B-4F99-ABF3-50561255FB1A}"/>
              </a:ext>
            </a:extLst>
          </p:cNvPr>
          <p:cNvSpPr>
            <a:spLocks noGrp="1"/>
          </p:cNvSpPr>
          <p:nvPr>
            <p:ph idx="1"/>
          </p:nvPr>
        </p:nvSpPr>
        <p:spPr>
          <a:xfrm>
            <a:off x="971550" y="1628775"/>
            <a:ext cx="7993063" cy="3887788"/>
          </a:xfrm>
        </p:spPr>
        <p:txBody>
          <a:bodyPr/>
          <a:lstStyle/>
          <a:p>
            <a:pPr>
              <a:lnSpc>
                <a:spcPct val="90000"/>
              </a:lnSpc>
            </a:pPr>
            <a:r>
              <a:rPr lang="zh-TW" altLang="en-US">
                <a:latin typeface="標楷體" panose="03000509000000000000" pitchFamily="65" charset="-120"/>
                <a:ea typeface="標楷體" panose="03000509000000000000" pitchFamily="65" charset="-120"/>
              </a:rPr>
              <a:t>不適用政府採購法之業務</a:t>
            </a:r>
            <a:endParaRPr lang="en-US" altLang="zh-TW">
              <a:latin typeface="標楷體" panose="03000509000000000000" pitchFamily="65" charset="-120"/>
              <a:ea typeface="標楷體" panose="03000509000000000000" pitchFamily="65" charset="-120"/>
            </a:endParaRPr>
          </a:p>
          <a:p>
            <a:pPr lvl="1"/>
            <a:r>
              <a:rPr lang="zh-TW" altLang="en-US">
                <a:latin typeface="標楷體" panose="03000509000000000000" pitchFamily="65" charset="-120"/>
                <a:ea typeface="標楷體" panose="03000509000000000000" pitchFamily="65" charset="-120"/>
              </a:rPr>
              <a:t>以</a:t>
            </a:r>
            <a:r>
              <a:rPr lang="zh-TW" altLang="en-US">
                <a:solidFill>
                  <a:srgbClr val="FF0000"/>
                </a:solidFill>
                <a:latin typeface="標楷體" panose="03000509000000000000" pitchFamily="65" charset="-120"/>
                <a:ea typeface="標楷體" panose="03000509000000000000" pitchFamily="65" charset="-120"/>
              </a:rPr>
              <a:t>個人名義</a:t>
            </a:r>
            <a:r>
              <a:rPr lang="zh-TW" altLang="en-US">
                <a:latin typeface="標楷體" panose="03000509000000000000" pitchFamily="65" charset="-120"/>
                <a:ea typeface="標楷體" panose="03000509000000000000" pitchFamily="65" charset="-120"/>
              </a:rPr>
              <a:t>採購國際機票</a:t>
            </a:r>
          </a:p>
          <a:p>
            <a:pPr lvl="1"/>
            <a:r>
              <a:rPr lang="zh-TW" altLang="en-US">
                <a:latin typeface="標楷體" panose="03000509000000000000" pitchFamily="65" charset="-120"/>
                <a:ea typeface="標楷體" panose="03000509000000000000" pitchFamily="65" charset="-120"/>
              </a:rPr>
              <a:t>參加協會或組織所繳之年費非屬採購</a:t>
            </a:r>
          </a:p>
          <a:p>
            <a:pPr lvl="1"/>
            <a:r>
              <a:rPr lang="zh-TW" altLang="en-US">
                <a:latin typeface="標楷體" panose="03000509000000000000" pitchFamily="65" charset="-120"/>
                <a:ea typeface="標楷體" panose="03000509000000000000" pitchFamily="65" charset="-120"/>
              </a:rPr>
              <a:t>以促參法辦理</a:t>
            </a:r>
          </a:p>
          <a:p>
            <a:pPr lvl="1"/>
            <a:r>
              <a:rPr lang="zh-TW" altLang="en-US">
                <a:latin typeface="標楷體" panose="03000509000000000000" pitchFamily="65" charset="-120"/>
                <a:ea typeface="標楷體" panose="03000509000000000000" pitchFamily="65" charset="-120"/>
              </a:rPr>
              <a:t>出租、變賣行為</a:t>
            </a:r>
          </a:p>
          <a:p>
            <a:pPr lvl="1"/>
            <a:r>
              <a:rPr lang="zh-TW" altLang="en-US">
                <a:latin typeface="標楷體" panose="03000509000000000000" pitchFamily="65" charset="-120"/>
                <a:ea typeface="標楷體" panose="03000509000000000000" pitchFamily="65" charset="-120"/>
              </a:rPr>
              <a:t>採購生鮮農漁產品</a:t>
            </a:r>
            <a:endParaRPr lang="en-US" altLang="zh-TW">
              <a:latin typeface="標楷體" panose="03000509000000000000" pitchFamily="65" charset="-120"/>
              <a:ea typeface="標楷體" panose="03000509000000000000" pitchFamily="65" charset="-120"/>
            </a:endParaRPr>
          </a:p>
          <a:p>
            <a:pPr lvl="1"/>
            <a:r>
              <a:rPr lang="zh-TW" altLang="en-US">
                <a:latin typeface="標楷體" panose="03000509000000000000" pitchFamily="65" charset="-120"/>
                <a:ea typeface="標楷體" panose="03000509000000000000" pitchFamily="65" charset="-120"/>
              </a:rPr>
              <a:t>科學技術研究發展採購</a:t>
            </a:r>
            <a:endParaRPr lang="en-US" altLang="zh-TW">
              <a:latin typeface="標楷體" panose="03000509000000000000" pitchFamily="65" charset="-120"/>
              <a:ea typeface="標楷體" panose="03000509000000000000" pitchFamily="65" charset="-120"/>
            </a:endParaRPr>
          </a:p>
          <a:p>
            <a:pPr lvl="1"/>
            <a:endParaRPr lang="zh-TW" altLang="en-US">
              <a:latin typeface="標楷體" panose="03000509000000000000" pitchFamily="65" charset="-120"/>
              <a:ea typeface="標楷體" panose="03000509000000000000" pitchFamily="65"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22F41138-D3D4-46D9-8505-4F08C239F8CA}"/>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22883" name="內容版面配置區 2">
            <a:extLst>
              <a:ext uri="{FF2B5EF4-FFF2-40B4-BE49-F238E27FC236}">
                <a16:creationId xmlns:a16="http://schemas.microsoft.com/office/drawing/2014/main" id="{2A7808A4-A38C-4C5C-8EA9-EFB75FF60EDC}"/>
              </a:ext>
            </a:extLst>
          </p:cNvPr>
          <p:cNvSpPr>
            <a:spLocks noGrp="1"/>
          </p:cNvSpPr>
          <p:nvPr>
            <p:ph idx="1"/>
          </p:nvPr>
        </p:nvSpPr>
        <p:spPr>
          <a:xfrm>
            <a:off x="395288" y="1268413"/>
            <a:ext cx="8229600" cy="4679950"/>
          </a:xfrm>
        </p:spPr>
        <p:txBody>
          <a:bodyPr/>
          <a:lstStyle/>
          <a:p>
            <a:r>
              <a:rPr lang="zh-TW" altLang="en-US">
                <a:latin typeface="標楷體" panose="03000509000000000000" pitchFamily="65" charset="-120"/>
                <a:ea typeface="標楷體" panose="03000509000000000000" pitchFamily="65" charset="-120"/>
              </a:rPr>
              <a:t>金額種類</a:t>
            </a:r>
            <a:endParaRPr lang="en-US" altLang="zh-TW">
              <a:latin typeface="標楷體" panose="03000509000000000000" pitchFamily="65" charset="-120"/>
              <a:ea typeface="標楷體" panose="03000509000000000000" pitchFamily="65" charset="-120"/>
            </a:endParaRPr>
          </a:p>
          <a:p>
            <a:pPr lvl="1"/>
            <a:r>
              <a:rPr lang="zh-TW" altLang="en-US">
                <a:latin typeface="標楷體" panose="03000509000000000000" pitchFamily="65" charset="-120"/>
                <a:ea typeface="標楷體" panose="03000509000000000000" pitchFamily="65" charset="-120"/>
              </a:rPr>
              <a:t>預算金額，為該採購得用以支付得標廠商契約價金之預算金額。</a:t>
            </a:r>
          </a:p>
          <a:p>
            <a:pPr lvl="1"/>
            <a:r>
              <a:rPr lang="zh-TW" altLang="en-US">
                <a:latin typeface="標楷體" panose="03000509000000000000" pitchFamily="65" charset="-120"/>
                <a:ea typeface="標楷體" panose="03000509000000000000" pitchFamily="65" charset="-120"/>
              </a:rPr>
              <a:t>採購金額：</a:t>
            </a:r>
            <a:r>
              <a:rPr lang="zh-TW" altLang="en-US" b="1">
                <a:solidFill>
                  <a:srgbClr val="0000FF"/>
                </a:solidFill>
                <a:latin typeface="標楷體" panose="03000509000000000000" pitchFamily="65" charset="-120"/>
                <a:ea typeface="標楷體" panose="03000509000000000000" pitchFamily="65" charset="-120"/>
              </a:rPr>
              <a:t>預算金額</a:t>
            </a:r>
            <a:r>
              <a:rPr lang="zh-TW" altLang="en-US">
                <a:latin typeface="標楷體" panose="03000509000000000000" pitchFamily="65" charset="-120"/>
                <a:ea typeface="標楷體" panose="03000509000000000000" pitchFamily="65" charset="-120"/>
              </a:rPr>
              <a:t>＋</a:t>
            </a:r>
            <a:r>
              <a:rPr lang="zh-TW" altLang="en-US" b="1">
                <a:solidFill>
                  <a:srgbClr val="0000FF"/>
                </a:solidFill>
                <a:latin typeface="標楷體" panose="03000509000000000000" pitchFamily="65" charset="-120"/>
                <a:ea typeface="標楷體" panose="03000509000000000000" pitchFamily="65" charset="-120"/>
              </a:rPr>
              <a:t>後續擴充項目所需金額</a:t>
            </a:r>
          </a:p>
          <a:p>
            <a:pPr lvl="1"/>
            <a:r>
              <a:rPr lang="zh-TW" altLang="en-US">
                <a:latin typeface="標楷體" panose="03000509000000000000" pitchFamily="65" charset="-120"/>
                <a:ea typeface="標楷體" panose="03000509000000000000" pitchFamily="65" charset="-120"/>
              </a:rPr>
              <a:t>底價</a:t>
            </a:r>
            <a:endParaRPr lang="en-US" altLang="zh-TW">
              <a:latin typeface="標楷體" panose="03000509000000000000" pitchFamily="65" charset="-120"/>
              <a:ea typeface="標楷體" panose="03000509000000000000" pitchFamily="65" charset="-120"/>
            </a:endParaRPr>
          </a:p>
          <a:p>
            <a:pPr lvl="1"/>
            <a:r>
              <a:rPr lang="zh-TW" altLang="en-US">
                <a:latin typeface="標楷體" panose="03000509000000000000" pitchFamily="65" charset="-120"/>
                <a:ea typeface="標楷體" panose="03000509000000000000" pitchFamily="65" charset="-120"/>
              </a:rPr>
              <a:t>決標金額 </a:t>
            </a:r>
          </a:p>
          <a:p>
            <a:pPr lvl="1"/>
            <a:r>
              <a:rPr lang="zh-TW" altLang="en-US">
                <a:latin typeface="標楷體" panose="03000509000000000000" pitchFamily="65" charset="-120"/>
                <a:ea typeface="標楷體" panose="03000509000000000000" pitchFamily="65" charset="-120"/>
              </a:rPr>
              <a:t>原則上：</a:t>
            </a:r>
            <a:r>
              <a:rPr lang="zh-TW" altLang="en-US" b="1">
                <a:solidFill>
                  <a:srgbClr val="FF0000"/>
                </a:solidFill>
                <a:latin typeface="標楷體" panose="03000509000000000000" pitchFamily="65" charset="-120"/>
                <a:ea typeface="標楷體" panose="03000509000000000000" pitchFamily="65" charset="-120"/>
              </a:rPr>
              <a:t>採購金額＞＝預算金額＞＝底價＞＝決標金額 </a:t>
            </a:r>
          </a:p>
          <a:p>
            <a:pPr lvl="1"/>
            <a:endParaRPr lang="zh-TW" altLang="en-US" sz="1600">
              <a:latin typeface="標楷體" panose="03000509000000000000" pitchFamily="65" charset="-120"/>
              <a:ea typeface="標楷體" panose="03000509000000000000"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D001D63F-63F3-4238-B595-A02C31F251E8}"/>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11" name="內容版面配置區 2">
            <a:extLst>
              <a:ext uri="{FF2B5EF4-FFF2-40B4-BE49-F238E27FC236}">
                <a16:creationId xmlns:a16="http://schemas.microsoft.com/office/drawing/2014/main" id="{6A0684FB-EEDE-4BDF-BBD6-730F4167D45D}"/>
              </a:ext>
            </a:extLst>
          </p:cNvPr>
          <p:cNvSpPr>
            <a:spLocks noGrp="1"/>
          </p:cNvSpPr>
          <p:nvPr>
            <p:ph idx="1"/>
          </p:nvPr>
        </p:nvSpPr>
        <p:spPr>
          <a:xfrm>
            <a:off x="460375" y="1196975"/>
            <a:ext cx="8229600" cy="4525963"/>
          </a:xfrm>
        </p:spPr>
        <p:txBody>
          <a:bodyPr/>
          <a:lstStyle/>
          <a:p>
            <a:pPr marL="0" indent="0">
              <a:buFont typeface="Arial" panose="020B0604020202020204" pitchFamily="34" charset="0"/>
              <a:buNone/>
              <a:defRPr/>
            </a:pPr>
            <a:r>
              <a:rPr lang="zh-TW" altLang="en-US" dirty="0">
                <a:latin typeface="標楷體" pitchFamily="65" charset="-120"/>
                <a:ea typeface="標楷體" pitchFamily="65" charset="-120"/>
              </a:rPr>
              <a:t>採購金額級距</a:t>
            </a:r>
            <a:endParaRPr lang="en-US" altLang="zh-TW" dirty="0">
              <a:latin typeface="標楷體" pitchFamily="65" charset="-120"/>
              <a:ea typeface="標楷體" pitchFamily="65" charset="-120"/>
            </a:endParaRPr>
          </a:p>
          <a:p>
            <a:pPr>
              <a:defRPr/>
            </a:pPr>
            <a:endParaRPr lang="zh-TW" altLang="en-US" dirty="0">
              <a:latin typeface="標楷體" pitchFamily="65" charset="-120"/>
              <a:ea typeface="標楷體" pitchFamily="65" charset="-120"/>
            </a:endParaRPr>
          </a:p>
        </p:txBody>
      </p:sp>
      <p:graphicFrame>
        <p:nvGraphicFramePr>
          <p:cNvPr id="12" name="表格 11">
            <a:extLst>
              <a:ext uri="{FF2B5EF4-FFF2-40B4-BE49-F238E27FC236}">
                <a16:creationId xmlns:a16="http://schemas.microsoft.com/office/drawing/2014/main" id="{60DF80FB-34BB-43B6-877D-AD42043ABD4C}"/>
              </a:ext>
            </a:extLst>
          </p:cNvPr>
          <p:cNvGraphicFramePr>
            <a:graphicFrameLocks noGrp="1"/>
          </p:cNvGraphicFramePr>
          <p:nvPr>
            <p:extLst>
              <p:ext uri="{D42A27DB-BD31-4B8C-83A1-F6EECF244321}">
                <p14:modId xmlns:p14="http://schemas.microsoft.com/office/powerpoint/2010/main" val="915880915"/>
              </p:ext>
            </p:extLst>
          </p:nvPr>
        </p:nvGraphicFramePr>
        <p:xfrm>
          <a:off x="611188" y="1906588"/>
          <a:ext cx="7775575" cy="3816351"/>
        </p:xfrm>
        <a:graphic>
          <a:graphicData uri="http://schemas.openxmlformats.org/drawingml/2006/table">
            <a:tbl>
              <a:tblPr/>
              <a:tblGrid>
                <a:gridCol w="1435100">
                  <a:extLst>
                    <a:ext uri="{9D8B030D-6E8A-4147-A177-3AD203B41FA5}">
                      <a16:colId xmlns:a16="http://schemas.microsoft.com/office/drawing/2014/main" val="20000"/>
                    </a:ext>
                  </a:extLst>
                </a:gridCol>
                <a:gridCol w="2058987">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gridCol w="2211388">
                  <a:extLst>
                    <a:ext uri="{9D8B030D-6E8A-4147-A177-3AD203B41FA5}">
                      <a16:colId xmlns:a16="http://schemas.microsoft.com/office/drawing/2014/main" val="20003"/>
                    </a:ext>
                  </a:extLst>
                </a:gridCol>
              </a:tblGrid>
              <a:tr h="622300">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種類</a:t>
                      </a: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工程採購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 </a:t>
                      </a: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財物採購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勞務採購 </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0"/>
                  </a:ext>
                </a:extLst>
              </a:tr>
              <a:tr h="700088">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巨額採購</a:t>
                      </a: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億元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億元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2,000</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2300">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查核金額</a:t>
                      </a: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5,000</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5,000</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1,000</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2125">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FF0000"/>
                          </a:solidFill>
                          <a:effectLst/>
                          <a:latin typeface="標楷體" pitchFamily="65" charset="-120"/>
                          <a:ea typeface="標楷體" pitchFamily="65" charset="-120"/>
                          <a:cs typeface="Times New Roman" pitchFamily="18" charset="0"/>
                        </a:rPr>
                        <a:t>公告金額</a:t>
                      </a: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150</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萬元以上</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150</a:t>
                      </a: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萬元以上</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150</a:t>
                      </a: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萬元以上</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87413">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FF0000"/>
                          </a:solidFill>
                          <a:effectLst/>
                          <a:latin typeface="標楷體" pitchFamily="65" charset="-120"/>
                          <a:ea typeface="標楷體" pitchFamily="65" charset="-120"/>
                          <a:cs typeface="Times New Roman" pitchFamily="18" charset="0"/>
                        </a:rPr>
                        <a:t>未達</a:t>
                      </a:r>
                      <a:endParaRPr kumimoji="1" lang="en-US" altLang="zh-TW" sz="2400" b="1" i="0" u="none" strike="noStrike" cap="none" normalizeH="0" baseline="0" dirty="0">
                        <a:ln>
                          <a:noFill/>
                        </a:ln>
                        <a:solidFill>
                          <a:srgbClr val="FF0000"/>
                        </a:solidFill>
                        <a:effectLst/>
                        <a:latin typeface="標楷體" pitchFamily="65" charset="-120"/>
                        <a:ea typeface="標楷體" pitchFamily="65" charset="-12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FF0000"/>
                          </a:solidFill>
                          <a:effectLst/>
                          <a:latin typeface="標楷體" pitchFamily="65" charset="-120"/>
                          <a:ea typeface="標楷體" pitchFamily="65" charset="-120"/>
                          <a:cs typeface="Times New Roman" pitchFamily="18" charset="0"/>
                        </a:rPr>
                        <a:t>公告金額</a:t>
                      </a: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逾</a:t>
                      </a: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15</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a:t>
                      </a: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未達</a:t>
                      </a: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150</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逾</a:t>
                      </a:r>
                      <a:r>
                        <a:rPr kumimoji="1" lang="en-US" altLang="zh-TW"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15</a:t>
                      </a: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萬元</a:t>
                      </a:r>
                      <a:r>
                        <a:rPr kumimoji="1" lang="en-US" altLang="zh-TW"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未達</a:t>
                      </a:r>
                      <a:r>
                        <a:rPr kumimoji="1" lang="en-US" altLang="zh-TW"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150</a:t>
                      </a: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萬元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逾</a:t>
                      </a:r>
                      <a:r>
                        <a:rPr kumimoji="1" lang="en-US" altLang="zh-TW"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15</a:t>
                      </a: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萬元</a:t>
                      </a:r>
                      <a:r>
                        <a:rPr kumimoji="1" lang="en-US" altLang="zh-TW"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未達</a:t>
                      </a:r>
                      <a:r>
                        <a:rPr kumimoji="1" lang="en-US" altLang="zh-TW"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150</a:t>
                      </a: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萬元</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2125">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a:ln>
                            <a:noFill/>
                          </a:ln>
                          <a:solidFill>
                            <a:srgbClr val="FF0000"/>
                          </a:solidFill>
                          <a:effectLst/>
                          <a:latin typeface="標楷體" pitchFamily="65" charset="-120"/>
                          <a:ea typeface="標楷體" pitchFamily="65" charset="-120"/>
                          <a:cs typeface="Times New Roman" pitchFamily="18" charset="0"/>
                        </a:rPr>
                        <a:t>小額採購</a:t>
                      </a: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15</a:t>
                      </a: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萬元以下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15</a:t>
                      </a:r>
                      <a:r>
                        <a:rPr kumimoji="1" lang="zh-TW" altLang="en-US" sz="2400" b="1" i="0" u="none" strike="noStrike" cap="none" normalizeH="0" baseline="0" dirty="0">
                          <a:ln>
                            <a:noFill/>
                          </a:ln>
                          <a:solidFill>
                            <a:srgbClr val="0000FF"/>
                          </a:solidFill>
                          <a:effectLst/>
                          <a:latin typeface="標楷體" pitchFamily="65" charset="-120"/>
                          <a:ea typeface="標楷體" pitchFamily="65" charset="-120"/>
                          <a:cs typeface="Times New Roman" pitchFamily="18" charset="0"/>
                        </a:rPr>
                        <a:t>萬元以下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Verdana" pitchFamily="34" charset="0"/>
                          <a:ea typeface="新細明體" pitchFamily="18" charset="-120"/>
                        </a:defRPr>
                      </a:lvl1pPr>
                      <a:lvl2pPr marL="742950" indent="-285750">
                        <a:spcBef>
                          <a:spcPct val="20000"/>
                        </a:spcBef>
                        <a:defRPr kumimoji="1" sz="2400">
                          <a:solidFill>
                            <a:schemeClr val="tx1"/>
                          </a:solidFill>
                          <a:latin typeface="Verdana" pitchFamily="34" charset="0"/>
                          <a:ea typeface="新細明體" pitchFamily="18" charset="-120"/>
                        </a:defRPr>
                      </a:lvl2pPr>
                      <a:lvl3pPr marL="1143000" indent="-228600">
                        <a:spcBef>
                          <a:spcPct val="20000"/>
                        </a:spcBef>
                        <a:defRPr kumimoji="1" sz="2000">
                          <a:solidFill>
                            <a:schemeClr val="tx1"/>
                          </a:solidFill>
                          <a:latin typeface="Verdana" pitchFamily="34" charset="0"/>
                          <a:ea typeface="新細明體" pitchFamily="18" charset="-120"/>
                        </a:defRPr>
                      </a:lvl3pPr>
                      <a:lvl4pPr marL="1600200" indent="-228600">
                        <a:spcBef>
                          <a:spcPct val="20000"/>
                        </a:spcBef>
                        <a:defRPr kumimoji="1">
                          <a:solidFill>
                            <a:schemeClr val="tx1"/>
                          </a:solidFill>
                          <a:latin typeface="Verdana" pitchFamily="34" charset="0"/>
                          <a:ea typeface="新細明體" pitchFamily="18" charset="-120"/>
                        </a:defRPr>
                      </a:lvl4pPr>
                      <a:lvl5pPr marL="2057400" indent="-228600">
                        <a:spcBef>
                          <a:spcPct val="20000"/>
                        </a:spcBef>
                        <a:defRPr kumimoji="1">
                          <a:solidFill>
                            <a:schemeClr val="tx1"/>
                          </a:solidFill>
                          <a:latin typeface="Verdana" pitchFamily="34" charset="0"/>
                          <a:ea typeface="新細明體" pitchFamily="18" charset="-120"/>
                        </a:defRPr>
                      </a:lvl5pPr>
                      <a:lvl6pPr marL="2514600" indent="-228600" fontAlgn="base">
                        <a:spcBef>
                          <a:spcPct val="20000"/>
                        </a:spcBef>
                        <a:spcAft>
                          <a:spcPct val="0"/>
                        </a:spcAft>
                        <a:defRPr kumimoji="1">
                          <a:solidFill>
                            <a:schemeClr val="tx1"/>
                          </a:solidFill>
                          <a:latin typeface="Verdana" pitchFamily="34" charset="0"/>
                          <a:ea typeface="新細明體" pitchFamily="18" charset="-120"/>
                        </a:defRPr>
                      </a:lvl6pPr>
                      <a:lvl7pPr marL="2971800" indent="-228600" fontAlgn="base">
                        <a:spcBef>
                          <a:spcPct val="20000"/>
                        </a:spcBef>
                        <a:spcAft>
                          <a:spcPct val="0"/>
                        </a:spcAft>
                        <a:defRPr kumimoji="1">
                          <a:solidFill>
                            <a:schemeClr val="tx1"/>
                          </a:solidFill>
                          <a:latin typeface="Verdana" pitchFamily="34" charset="0"/>
                          <a:ea typeface="新細明體" pitchFamily="18" charset="-120"/>
                        </a:defRPr>
                      </a:lvl7pPr>
                      <a:lvl8pPr marL="3429000" indent="-228600" fontAlgn="base">
                        <a:spcBef>
                          <a:spcPct val="20000"/>
                        </a:spcBef>
                        <a:spcAft>
                          <a:spcPct val="0"/>
                        </a:spcAft>
                        <a:defRPr kumimoji="1">
                          <a:solidFill>
                            <a:schemeClr val="tx1"/>
                          </a:solidFill>
                          <a:latin typeface="Verdana" pitchFamily="34" charset="0"/>
                          <a:ea typeface="新細明體" pitchFamily="18" charset="-120"/>
                        </a:defRPr>
                      </a:lvl8pPr>
                      <a:lvl9pPr marL="3886200" indent="-228600" fontAlgn="base">
                        <a:spcBef>
                          <a:spcPct val="20000"/>
                        </a:spcBef>
                        <a:spcAft>
                          <a:spcPct val="0"/>
                        </a:spcAft>
                        <a:defRPr kumimoji="1">
                          <a:solidFill>
                            <a:schemeClr val="tx1"/>
                          </a:solidFill>
                          <a:latin typeface="Verdana" pitchFamily="34" charset="0"/>
                          <a:ea typeface="新細明體" pitchFamily="18" charset="-12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zh-TW"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15</a:t>
                      </a:r>
                      <a:r>
                        <a:rPr kumimoji="1" lang="zh-TW" altLang="en-US" sz="2400" b="1" i="0" u="none" strike="noStrike" cap="none" normalizeH="0" baseline="0" dirty="0">
                          <a:ln>
                            <a:noFill/>
                          </a:ln>
                          <a:solidFill>
                            <a:srgbClr val="FF00FF"/>
                          </a:solidFill>
                          <a:effectLst/>
                          <a:latin typeface="標楷體" pitchFamily="65" charset="-120"/>
                          <a:ea typeface="標楷體" pitchFamily="65" charset="-120"/>
                          <a:cs typeface="Times New Roman" pitchFamily="18" charset="0"/>
                        </a:rPr>
                        <a:t>萬元以下</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3" name="矩形 12">
            <a:extLst>
              <a:ext uri="{FF2B5EF4-FFF2-40B4-BE49-F238E27FC236}">
                <a16:creationId xmlns:a16="http://schemas.microsoft.com/office/drawing/2014/main" id="{5D9D5311-0C27-4B97-9FC5-5815BFBDC084}"/>
              </a:ext>
            </a:extLst>
          </p:cNvPr>
          <p:cNvSpPr/>
          <p:nvPr/>
        </p:nvSpPr>
        <p:spPr>
          <a:xfrm>
            <a:off x="4110038" y="3860800"/>
            <a:ext cx="2046287" cy="186213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srgbClr val="FF0000"/>
              </a:solidFill>
            </a:endParaRPr>
          </a:p>
        </p:txBody>
      </p:sp>
      <p:sp>
        <p:nvSpPr>
          <p:cNvPr id="14" name="矩形 13">
            <a:extLst>
              <a:ext uri="{FF2B5EF4-FFF2-40B4-BE49-F238E27FC236}">
                <a16:creationId xmlns:a16="http://schemas.microsoft.com/office/drawing/2014/main" id="{3A20C5A1-E388-4383-86E8-E2CA122662F3}"/>
              </a:ext>
            </a:extLst>
          </p:cNvPr>
          <p:cNvSpPr/>
          <p:nvPr/>
        </p:nvSpPr>
        <p:spPr>
          <a:xfrm>
            <a:off x="6156325" y="3860800"/>
            <a:ext cx="2230438" cy="186213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srgbClr val="FF0000"/>
              </a:solidFill>
            </a:endParaRPr>
          </a:p>
        </p:txBody>
      </p:sp>
      <p:sp>
        <p:nvSpPr>
          <p:cNvPr id="7" name="矩形 6">
            <a:extLst>
              <a:ext uri="{FF2B5EF4-FFF2-40B4-BE49-F238E27FC236}">
                <a16:creationId xmlns:a16="http://schemas.microsoft.com/office/drawing/2014/main" id="{39FEA1AF-FEFD-403D-B8ED-87F4A5215B76}"/>
              </a:ext>
            </a:extLst>
          </p:cNvPr>
          <p:cNvSpPr/>
          <p:nvPr/>
        </p:nvSpPr>
        <p:spPr>
          <a:xfrm>
            <a:off x="4110038" y="1931988"/>
            <a:ext cx="4276725" cy="56038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78419A78-8AAE-488D-A40B-496A394FC503}"/>
              </a:ext>
            </a:extLst>
          </p:cNvPr>
          <p:cNvSpPr>
            <a:spLocks noGrp="1"/>
          </p:cNvSpPr>
          <p:nvPr>
            <p:ph type="title"/>
          </p:nvPr>
        </p:nvSpPr>
        <p:spPr/>
        <p:txBody>
          <a:bodyPr/>
          <a:lstStyle/>
          <a:p>
            <a:pPr>
              <a:defRPr/>
            </a:pPr>
            <a:r>
              <a:rPr lang="zh-TW" altLang="en-US" b="1" dirty="0">
                <a:solidFill>
                  <a:srgbClr val="0000FF"/>
                </a:solidFill>
                <a:latin typeface="標楷體" panose="03000509000000000000" pitchFamily="65" charset="-120"/>
                <a:ea typeface="標楷體" panose="03000509000000000000" pitchFamily="65" charset="-120"/>
                <a:cs typeface="+mn-cs"/>
              </a:rPr>
              <a:t>採購基本概念</a:t>
            </a:r>
          </a:p>
        </p:txBody>
      </p:sp>
      <p:sp>
        <p:nvSpPr>
          <p:cNvPr id="5" name="內容版面配置區 2">
            <a:extLst>
              <a:ext uri="{FF2B5EF4-FFF2-40B4-BE49-F238E27FC236}">
                <a16:creationId xmlns:a16="http://schemas.microsoft.com/office/drawing/2014/main" id="{50466610-6552-49E0-81D4-71A5C87C7205}"/>
              </a:ext>
            </a:extLst>
          </p:cNvPr>
          <p:cNvSpPr>
            <a:spLocks noGrp="1"/>
          </p:cNvSpPr>
          <p:nvPr>
            <p:ph idx="1"/>
          </p:nvPr>
        </p:nvSpPr>
        <p:spPr>
          <a:xfrm>
            <a:off x="827088" y="1484313"/>
            <a:ext cx="7705725" cy="4321175"/>
          </a:xfrm>
        </p:spPr>
        <p:txBody>
          <a:bodyPr/>
          <a:lstStyle/>
          <a:p>
            <a:pPr>
              <a:defRPr/>
            </a:pPr>
            <a:r>
              <a:rPr lang="zh-TW" altLang="en-US" dirty="0">
                <a:latin typeface="標楷體" panose="03000509000000000000" pitchFamily="65" charset="-120"/>
                <a:ea typeface="標楷體" panose="03000509000000000000" pitchFamily="65" charset="-120"/>
              </a:rPr>
              <a:t>何謂</a:t>
            </a:r>
            <a:r>
              <a:rPr lang="zh-TW" altLang="en-US" b="1" dirty="0">
                <a:solidFill>
                  <a:srgbClr val="FF0000"/>
                </a:solidFill>
                <a:latin typeface="標楷體" panose="03000509000000000000" pitchFamily="65" charset="-120"/>
                <a:ea typeface="標楷體" panose="03000509000000000000" pitchFamily="65" charset="-120"/>
              </a:rPr>
              <a:t>分批採購</a:t>
            </a:r>
            <a:endParaRPr lang="en-US" altLang="zh-TW" b="1" dirty="0">
              <a:solidFill>
                <a:srgbClr val="FF0000"/>
              </a:solidFill>
              <a:latin typeface="標楷體" panose="03000509000000000000" pitchFamily="65" charset="-120"/>
              <a:ea typeface="標楷體" panose="03000509000000000000" pitchFamily="65" charset="-120"/>
            </a:endParaRPr>
          </a:p>
          <a:p>
            <a:pPr lvl="1">
              <a:lnSpc>
                <a:spcPct val="90000"/>
              </a:lnSpc>
              <a:defRPr/>
            </a:pPr>
            <a:r>
              <a:rPr lang="zh-TW" altLang="en-US" dirty="0">
                <a:latin typeface="標楷體" panose="03000509000000000000" pitchFamily="65" charset="-120"/>
                <a:ea typeface="標楷體" panose="03000509000000000000" pitchFamily="65" charset="-120"/>
              </a:rPr>
              <a:t>例：預算</a:t>
            </a:r>
            <a:r>
              <a:rPr lang="en-US" altLang="zh-TW" dirty="0">
                <a:latin typeface="標楷體" panose="03000509000000000000" pitchFamily="65" charset="-120"/>
                <a:ea typeface="標楷體" panose="03000509000000000000" pitchFamily="65" charset="-120"/>
              </a:rPr>
              <a:t>60</a:t>
            </a:r>
            <a:r>
              <a:rPr lang="zh-TW" altLang="en-US" dirty="0">
                <a:latin typeface="標楷體" panose="03000509000000000000" pitchFamily="65" charset="-120"/>
                <a:ea typeface="標楷體" panose="03000509000000000000" pitchFamily="65" charset="-120"/>
              </a:rPr>
              <a:t>萬元，採購</a:t>
            </a:r>
            <a:r>
              <a:rPr lang="en-US" altLang="zh-TW" dirty="0">
                <a:latin typeface="標楷體" panose="03000509000000000000" pitchFamily="65" charset="-120"/>
                <a:ea typeface="標楷體" panose="03000509000000000000" pitchFamily="65" charset="-120"/>
              </a:rPr>
              <a:t>20</a:t>
            </a:r>
            <a:r>
              <a:rPr lang="zh-TW" altLang="en-US" dirty="0">
                <a:latin typeface="標楷體" panose="03000509000000000000" pitchFamily="65" charset="-120"/>
                <a:ea typeface="標楷體" panose="03000509000000000000" pitchFamily="65" charset="-120"/>
              </a:rPr>
              <a:t>台電腦</a:t>
            </a:r>
          </a:p>
          <a:p>
            <a:pPr lvl="2">
              <a:lnSpc>
                <a:spcPct val="90000"/>
              </a:lnSpc>
              <a:defRPr/>
            </a:pPr>
            <a:r>
              <a:rPr lang="zh-TW" altLang="en-US" dirty="0">
                <a:latin typeface="標楷體" panose="03000509000000000000" pitchFamily="65" charset="-120"/>
                <a:ea typeface="標楷體" panose="03000509000000000000" pitchFamily="65" charset="-120"/>
              </a:rPr>
              <a:t>分</a:t>
            </a:r>
            <a:r>
              <a:rPr lang="en-US" altLang="zh-TW" b="1" dirty="0">
                <a:solidFill>
                  <a:srgbClr val="0000FF"/>
                </a:solidFill>
                <a:latin typeface="標楷體" panose="03000509000000000000" pitchFamily="65" charset="-120"/>
                <a:ea typeface="標楷體" panose="03000509000000000000" pitchFamily="65" charset="-120"/>
              </a:rPr>
              <a:t>4</a:t>
            </a:r>
            <a:r>
              <a:rPr lang="zh-TW" altLang="en-US" b="1" dirty="0">
                <a:solidFill>
                  <a:srgbClr val="0000FF"/>
                </a:solidFill>
                <a:latin typeface="標楷體" panose="03000509000000000000" pitchFamily="65" charset="-120"/>
                <a:ea typeface="標楷體" panose="03000509000000000000" pitchFamily="65" charset="-120"/>
              </a:rPr>
              <a:t>次</a:t>
            </a:r>
            <a:r>
              <a:rPr lang="zh-TW" altLang="en-US" dirty="0">
                <a:latin typeface="標楷體" panose="03000509000000000000" pitchFamily="65" charset="-120"/>
                <a:ea typeface="標楷體" panose="03000509000000000000" pitchFamily="65" charset="-120"/>
              </a:rPr>
              <a:t>採購</a:t>
            </a:r>
            <a:r>
              <a:rPr lang="zh-TW" altLang="en-US" b="1" dirty="0">
                <a:solidFill>
                  <a:srgbClr val="0000FF"/>
                </a:solidFill>
                <a:latin typeface="標楷體" panose="03000509000000000000" pitchFamily="65" charset="-120"/>
                <a:ea typeface="標楷體" panose="03000509000000000000" pitchFamily="65" charset="-120"/>
              </a:rPr>
              <a:t>每次</a:t>
            </a:r>
            <a:r>
              <a:rPr lang="en-US" altLang="zh-TW" b="1" dirty="0">
                <a:solidFill>
                  <a:srgbClr val="0000FF"/>
                </a:solidFill>
                <a:latin typeface="標楷體" panose="03000509000000000000" pitchFamily="65" charset="-120"/>
                <a:ea typeface="標楷體" panose="03000509000000000000" pitchFamily="65" charset="-120"/>
              </a:rPr>
              <a:t>5</a:t>
            </a:r>
            <a:r>
              <a:rPr lang="zh-TW" altLang="en-US" b="1" dirty="0">
                <a:solidFill>
                  <a:srgbClr val="0000FF"/>
                </a:solidFill>
                <a:latin typeface="標楷體" panose="03000509000000000000" pitchFamily="65" charset="-120"/>
                <a:ea typeface="標楷體" panose="03000509000000000000" pitchFamily="65" charset="-120"/>
              </a:rPr>
              <a:t>台</a:t>
            </a:r>
            <a:r>
              <a:rPr lang="zh-TW" altLang="en-US" dirty="0">
                <a:latin typeface="標楷體" panose="03000509000000000000" pitchFamily="65" charset="-120"/>
                <a:ea typeface="標楷體" panose="03000509000000000000" pitchFamily="65" charset="-120"/>
              </a:rPr>
              <a:t>電腦</a:t>
            </a:r>
            <a:endParaRPr lang="en-US" altLang="zh-TW" dirty="0">
              <a:latin typeface="標楷體" panose="03000509000000000000" pitchFamily="65" charset="-120"/>
              <a:ea typeface="標楷體" panose="03000509000000000000" pitchFamily="65" charset="-120"/>
            </a:endParaRPr>
          </a:p>
          <a:p>
            <a:pPr marL="914400" lvl="2" indent="0">
              <a:lnSpc>
                <a:spcPct val="90000"/>
              </a:lnSpc>
              <a:buFont typeface="Arial" panose="020B0604020202020204" pitchFamily="34" charset="0"/>
              <a:buNone/>
              <a:defRPr/>
            </a:pPr>
            <a:r>
              <a:rPr lang="en-US" altLang="zh-TW" dirty="0">
                <a:latin typeface="標楷體" panose="03000509000000000000" pitchFamily="65" charset="-120"/>
                <a:ea typeface="標楷體" panose="03000509000000000000" pitchFamily="65" charset="-120"/>
              </a:rPr>
              <a:t> </a:t>
            </a:r>
            <a:r>
              <a:rPr lang="zh-TW" altLang="en-US" dirty="0">
                <a:latin typeface="標楷體" panose="03000509000000000000" pitchFamily="65" charset="-120"/>
                <a:ea typeface="標楷體" panose="03000509000000000000" pitchFamily="65" charset="-120"/>
              </a:rPr>
              <a:t>（切割每次採購在</a:t>
            </a:r>
            <a:r>
              <a:rPr lang="en-US" altLang="zh-TW" b="1" dirty="0">
                <a:solidFill>
                  <a:srgbClr val="0000FF"/>
                </a:solidFill>
                <a:latin typeface="標楷體" panose="03000509000000000000" pitchFamily="65" charset="-120"/>
                <a:ea typeface="標楷體" panose="03000509000000000000" pitchFamily="65" charset="-120"/>
              </a:rPr>
              <a:t>15</a:t>
            </a:r>
            <a:r>
              <a:rPr lang="zh-TW" altLang="en-US" b="1" dirty="0">
                <a:solidFill>
                  <a:srgbClr val="0000FF"/>
                </a:solidFill>
                <a:latin typeface="標楷體" panose="03000509000000000000" pitchFamily="65" charset="-120"/>
                <a:ea typeface="標楷體" panose="03000509000000000000" pitchFamily="65" charset="-120"/>
              </a:rPr>
              <a:t>萬元以下</a:t>
            </a:r>
            <a:r>
              <a:rPr lang="zh-TW" altLang="en-US" dirty="0">
                <a:latin typeface="標楷體" panose="03000509000000000000" pitchFamily="65" charset="-120"/>
                <a:ea typeface="標楷體" panose="03000509000000000000" pitchFamily="65" charset="-120"/>
              </a:rPr>
              <a:t>）</a:t>
            </a:r>
          </a:p>
          <a:p>
            <a:pPr lvl="1">
              <a:lnSpc>
                <a:spcPct val="90000"/>
              </a:lnSpc>
              <a:defRPr/>
            </a:pPr>
            <a:r>
              <a:rPr lang="zh-TW" altLang="en-US" dirty="0">
                <a:latin typeface="標楷體" panose="03000509000000000000" pitchFamily="65" charset="-120"/>
                <a:ea typeface="標楷體" panose="03000509000000000000" pitchFamily="65" charset="-120"/>
              </a:rPr>
              <a:t>以</a:t>
            </a:r>
            <a:r>
              <a:rPr lang="zh-TW" altLang="en-US" b="1" dirty="0">
                <a:solidFill>
                  <a:srgbClr val="FF0000"/>
                </a:solidFill>
                <a:latin typeface="標楷體" panose="03000509000000000000" pitchFamily="65" charset="-120"/>
                <a:ea typeface="標楷體" panose="03000509000000000000" pitchFamily="65" charset="-120"/>
              </a:rPr>
              <a:t>年度預算</a:t>
            </a:r>
            <a:r>
              <a:rPr lang="zh-TW" altLang="en-US" dirty="0">
                <a:latin typeface="標楷體" panose="03000509000000000000" pitchFamily="65" charset="-120"/>
                <a:ea typeface="標楷體" panose="03000509000000000000" pitchFamily="65" charset="-120"/>
              </a:rPr>
              <a:t>、</a:t>
            </a:r>
            <a:r>
              <a:rPr lang="zh-TW" altLang="en-US" b="1" dirty="0">
                <a:solidFill>
                  <a:srgbClr val="FF0000"/>
                </a:solidFill>
                <a:latin typeface="標楷體" panose="03000509000000000000" pitchFamily="65" charset="-120"/>
                <a:ea typeface="標楷體" panose="03000509000000000000" pitchFamily="65" charset="-120"/>
              </a:rPr>
              <a:t>計畫經費</a:t>
            </a:r>
            <a:r>
              <a:rPr lang="zh-TW" altLang="en-US" dirty="0">
                <a:latin typeface="標楷體" panose="03000509000000000000" pitchFamily="65" charset="-120"/>
                <a:ea typeface="標楷體" panose="03000509000000000000" pitchFamily="65" charset="-120"/>
              </a:rPr>
              <a:t>來認定</a:t>
            </a:r>
          </a:p>
          <a:p>
            <a:pPr lvl="1">
              <a:lnSpc>
                <a:spcPct val="90000"/>
              </a:lnSpc>
              <a:defRPr/>
            </a:pPr>
            <a:r>
              <a:rPr lang="zh-TW" altLang="en-US" b="1" dirty="0">
                <a:solidFill>
                  <a:srgbClr val="FF0000"/>
                </a:solidFill>
                <a:latin typeface="標楷體" panose="03000509000000000000" pitchFamily="65" charset="-120"/>
                <a:ea typeface="標楷體" panose="03000509000000000000" pitchFamily="65" charset="-120"/>
              </a:rPr>
              <a:t>例外原則</a:t>
            </a:r>
          </a:p>
          <a:p>
            <a:pPr lvl="2">
              <a:lnSpc>
                <a:spcPct val="90000"/>
              </a:lnSpc>
              <a:defRPr/>
            </a:pPr>
            <a:r>
              <a:rPr lang="zh-TW" altLang="en-US" dirty="0">
                <a:latin typeface="標楷體" panose="03000509000000000000" pitchFamily="65" charset="-120"/>
                <a:ea typeface="標楷體" panose="03000509000000000000" pitchFamily="65" charset="-120"/>
              </a:rPr>
              <a:t>依</a:t>
            </a:r>
            <a:r>
              <a:rPr lang="zh-TW" altLang="en-US" b="1" dirty="0">
                <a:solidFill>
                  <a:srgbClr val="0000FF"/>
                </a:solidFill>
                <a:latin typeface="標楷體" panose="03000509000000000000" pitchFamily="65" charset="-120"/>
                <a:ea typeface="標楷體" panose="03000509000000000000" pitchFamily="65" charset="-120"/>
              </a:rPr>
              <a:t>不同標的</a:t>
            </a:r>
            <a:r>
              <a:rPr lang="zh-TW" altLang="en-US" dirty="0">
                <a:latin typeface="標楷體" panose="03000509000000000000" pitchFamily="65" charset="-120"/>
                <a:ea typeface="標楷體" panose="03000509000000000000" pitchFamily="65" charset="-120"/>
              </a:rPr>
              <a:t>、</a:t>
            </a:r>
            <a:r>
              <a:rPr lang="zh-TW" altLang="en-US" b="1" dirty="0">
                <a:solidFill>
                  <a:srgbClr val="0000FF"/>
                </a:solidFill>
                <a:latin typeface="標楷體" panose="03000509000000000000" pitchFamily="65" charset="-120"/>
                <a:ea typeface="標楷體" panose="03000509000000000000" pitchFamily="65" charset="-120"/>
              </a:rPr>
              <a:t>不同施工</a:t>
            </a:r>
            <a:r>
              <a:rPr lang="zh-TW" altLang="en-US" dirty="0">
                <a:latin typeface="標楷體" panose="03000509000000000000" pitchFamily="65" charset="-120"/>
                <a:ea typeface="標楷體" panose="03000509000000000000" pitchFamily="65" charset="-120"/>
              </a:rPr>
              <a:t>或</a:t>
            </a:r>
            <a:r>
              <a:rPr lang="zh-TW" altLang="en-US" b="1" dirty="0">
                <a:solidFill>
                  <a:srgbClr val="0000FF"/>
                </a:solidFill>
                <a:latin typeface="標楷體" panose="03000509000000000000" pitchFamily="65" charset="-120"/>
                <a:ea typeface="標楷體" panose="03000509000000000000" pitchFamily="65" charset="-120"/>
              </a:rPr>
              <a:t>供應地區</a:t>
            </a:r>
            <a:r>
              <a:rPr lang="zh-TW" altLang="en-US" dirty="0">
                <a:latin typeface="標楷體" panose="03000509000000000000" pitchFamily="65" charset="-120"/>
                <a:ea typeface="標楷體" panose="03000509000000000000" pitchFamily="65" charset="-120"/>
              </a:rPr>
              <a:t>、</a:t>
            </a:r>
            <a:r>
              <a:rPr lang="zh-TW" altLang="en-US" b="1" dirty="0">
                <a:solidFill>
                  <a:srgbClr val="0000FF"/>
                </a:solidFill>
                <a:latin typeface="標楷體" panose="03000509000000000000" pitchFamily="65" charset="-120"/>
                <a:ea typeface="標楷體" panose="03000509000000000000" pitchFamily="65" charset="-120"/>
              </a:rPr>
              <a:t>不同需求條件</a:t>
            </a:r>
            <a:r>
              <a:rPr lang="zh-TW" altLang="en-US" dirty="0">
                <a:latin typeface="標楷體" panose="03000509000000000000" pitchFamily="65" charset="-120"/>
                <a:ea typeface="標楷體" panose="03000509000000000000" pitchFamily="65" charset="-120"/>
              </a:rPr>
              <a:t>或</a:t>
            </a:r>
            <a:r>
              <a:rPr lang="zh-TW" altLang="en-US" b="1" dirty="0">
                <a:solidFill>
                  <a:srgbClr val="0000FF"/>
                </a:solidFill>
                <a:latin typeface="標楷體" panose="03000509000000000000" pitchFamily="65" charset="-120"/>
                <a:ea typeface="標楷體" panose="03000509000000000000" pitchFamily="65" charset="-120"/>
              </a:rPr>
              <a:t>不同行業廠商</a:t>
            </a:r>
            <a:r>
              <a:rPr lang="zh-TW" altLang="en-US" dirty="0">
                <a:latin typeface="標楷體" panose="03000509000000000000" pitchFamily="65" charset="-120"/>
                <a:ea typeface="標楷體" panose="03000509000000000000" pitchFamily="65" charset="-120"/>
              </a:rPr>
              <a:t>之專業項目所分別辦理者</a:t>
            </a:r>
          </a:p>
          <a:p>
            <a:pPr lvl="2">
              <a:lnSpc>
                <a:spcPct val="90000"/>
              </a:lnSpc>
              <a:defRPr/>
            </a:pPr>
            <a:r>
              <a:rPr lang="zh-TW" altLang="en-US" b="1" dirty="0">
                <a:solidFill>
                  <a:srgbClr val="0000FF"/>
                </a:solidFill>
                <a:latin typeface="標楷體" panose="03000509000000000000" pitchFamily="65" charset="-120"/>
                <a:ea typeface="標楷體" panose="03000509000000000000" pitchFamily="65" charset="-120"/>
              </a:rPr>
              <a:t>法定預算書已標示分批辦理者</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10008</TotalTime>
  <Words>2433</Words>
  <Application>Microsoft Office PowerPoint</Application>
  <PresentationFormat>如螢幕大小 (4:3)</PresentationFormat>
  <Paragraphs>378</Paragraphs>
  <Slides>31</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31</vt:i4>
      </vt:variant>
    </vt:vector>
  </HeadingPairs>
  <TitlesOfParts>
    <vt:vector size="40" baseType="lpstr">
      <vt:lpstr>細明體</vt:lpstr>
      <vt:lpstr>微軟正黑體</vt:lpstr>
      <vt:lpstr>新細明體</vt:lpstr>
      <vt:lpstr>標楷體</vt:lpstr>
      <vt:lpstr>Arial</vt:lpstr>
      <vt:lpstr>Calibri</vt:lpstr>
      <vt:lpstr>Times New Roman</vt:lpstr>
      <vt:lpstr>Wingdings</vt:lpstr>
      <vt:lpstr>Office 佈景主題</vt:lpstr>
      <vt:lpstr>113年採購暨財物管理作業說明會</vt:lpstr>
      <vt:lpstr>PowerPoint 簡報</vt:lpstr>
      <vt:lpstr>簡報大綱</vt:lpstr>
      <vt:lpstr>優先宣導</vt:lpstr>
      <vt:lpstr>採購基本概念</vt:lpstr>
      <vt:lpstr>採購基本概念</vt:lpstr>
      <vt:lpstr>採購基本概念</vt:lpstr>
      <vt:lpstr>採購基本概念</vt:lpstr>
      <vt:lpstr>採購基本概念</vt:lpstr>
      <vt:lpstr>採購基本概念</vt:lpstr>
      <vt:lpstr>採購基本概念</vt:lpstr>
      <vt:lpstr>採購基本概念</vt:lpstr>
      <vt:lpstr>採購方式</vt:lpstr>
      <vt:lpstr>採購方式</vt:lpstr>
      <vt:lpstr>採購方式</vt:lpstr>
      <vt:lpstr>申請階段注意事項</vt:lpstr>
      <vt:lpstr>申請階段注意事項</vt:lpstr>
      <vt:lpstr>稽核錯誤態樣</vt:lpstr>
      <vt:lpstr>申請階段注意事項</vt:lpstr>
      <vt:lpstr>申請階段注意事項</vt:lpstr>
      <vt:lpstr>申請階段注意事項</vt:lpstr>
      <vt:lpstr>申請階段注意事項</vt:lpstr>
      <vt:lpstr>申請階段注意事項</vt:lpstr>
      <vt:lpstr>稽核錯誤態樣</vt:lpstr>
      <vt:lpstr>規範內容說明</vt:lpstr>
      <vt:lpstr>申請階段注意事項</vt:lpstr>
      <vt:lpstr>投開標階段注意事項</vt:lpstr>
      <vt:lpstr>履約管理階段注意事項</vt:lpstr>
      <vt:lpstr>驗收階段注意事項</vt:lpstr>
      <vt:lpstr>稽核錯誤態樣</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user1</dc:creator>
  <cp:lastModifiedBy>Win11</cp:lastModifiedBy>
  <cp:revision>21</cp:revision>
  <dcterms:created xsi:type="dcterms:W3CDTF">2016-03-10T06:39:13Z</dcterms:created>
  <dcterms:modified xsi:type="dcterms:W3CDTF">2024-07-30T01:05:59Z</dcterms:modified>
</cp:coreProperties>
</file>