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3"/>
  </p:handoutMasterIdLst>
  <p:sldIdLst>
    <p:sldId id="256" r:id="rId2"/>
    <p:sldId id="260" r:id="rId3"/>
    <p:sldId id="261" r:id="rId4"/>
    <p:sldId id="263" r:id="rId5"/>
    <p:sldId id="287" r:id="rId6"/>
    <p:sldId id="289" r:id="rId7"/>
    <p:sldId id="262" r:id="rId8"/>
    <p:sldId id="295" r:id="rId9"/>
    <p:sldId id="292" r:id="rId10"/>
    <p:sldId id="294" r:id="rId11"/>
    <p:sldId id="281" r:id="rId1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使用者" initials="W使" lastIdx="1" clrIdx="0">
    <p:extLst>
      <p:ext uri="{19B8F6BF-5375-455C-9EA6-DF929625EA0E}">
        <p15:presenceInfo xmlns:p15="http://schemas.microsoft.com/office/powerpoint/2012/main" userId="Windows 使用者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0033"/>
    <a:srgbClr val="3A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佈景主題樣式 1 - 輔色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619" autoAdjust="0"/>
    <p:restoredTop sz="94660"/>
  </p:normalViewPr>
  <p:slideViewPr>
    <p:cSldViewPr>
      <p:cViewPr varScale="1">
        <p:scale>
          <a:sx n="97" d="100"/>
          <a:sy n="97" d="100"/>
        </p:scale>
        <p:origin x="58" y="4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F5F7D7-4396-4582-973F-854252ACC2F5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FE733F-85EB-4369-8A17-86EE23685C2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F8A57-45B7-4CA0-BCE2-854F41E7C2B0}" type="datetimeFigureOut">
              <a:rPr lang="zh-TW" altLang="en-US" smtClean="0"/>
              <a:pPr/>
              <a:t>2026/8/10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EDC8D0-E187-4214-AD4B-4EBE0301AF0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6" cy="690710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5157192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115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年度財物管理</a:t>
            </a:r>
            <a:r>
              <a:rPr lang="zh-TW" altLang="en-US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說明</a:t>
            </a:r>
            <a:r>
              <a:rPr lang="zh-TW" altLang="zh-TW" sz="24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會</a:t>
            </a:r>
            <a:endParaRPr lang="en-US" altLang="zh-TW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>
              <a:spcBef>
                <a:spcPts val="1200"/>
              </a:spcBef>
            </a:pPr>
            <a:r>
              <a:rPr lang="zh-TW" altLang="en-US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總務處資產保管組    </a:t>
            </a:r>
            <a:r>
              <a:rPr lang="en-US" altLang="zh-TW" sz="20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115/8/11</a:t>
            </a:r>
            <a:endParaRPr lang="zh-TW" altLang="en-US" sz="20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6" name="Text Box 1030"/>
          <p:cNvSpPr txBox="1">
            <a:spLocks noChangeArrowheads="1"/>
          </p:cNvSpPr>
          <p:nvPr/>
        </p:nvSpPr>
        <p:spPr bwMode="auto">
          <a:xfrm>
            <a:off x="1331640" y="1585243"/>
            <a:ext cx="5525943" cy="3545201"/>
          </a:xfrm>
          <a:prstGeom prst="rect">
            <a:avLst/>
          </a:prstGeom>
          <a:noFill/>
          <a:ln w="3175" cap="rnd">
            <a:noFill/>
            <a:prstDash val="sysDot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lang="zh-TW" altLang="en-US" sz="3200" b="1" dirty="0">
                <a:latin typeface="標楷體" pitchFamily="65" charset="-120"/>
                <a:ea typeface="標楷體" pitchFamily="65" charset="-120"/>
              </a:rPr>
              <a:t>財物</a:t>
            </a: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管理基本概念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財物盤點作業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財物報廢作業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重要宣導事項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本校財物遺失案例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  <a:p>
            <a:pPr algn="l">
              <a:lnSpc>
                <a:spcPct val="75000"/>
              </a:lnSpc>
              <a:spcBef>
                <a:spcPct val="50000"/>
              </a:spcBef>
              <a:buBlip>
                <a:blip r:embed="rId3"/>
              </a:buBlip>
            </a:pPr>
            <a:r>
              <a:rPr kumimoji="0" lang="zh-TW" altLang="en-US" sz="3200" b="1" dirty="0">
                <a:latin typeface="標楷體" pitchFamily="65" charset="-120"/>
                <a:ea typeface="標楷體" pitchFamily="65" charset="-120"/>
              </a:rPr>
              <a:t>常見問題</a:t>
            </a:r>
            <a:endParaRPr kumimoji="0" lang="en-US" altLang="zh-TW" sz="32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Text Box 1028"/>
          <p:cNvSpPr txBox="1">
            <a:spLocks noChangeArrowheads="1"/>
          </p:cNvSpPr>
          <p:nvPr/>
        </p:nvSpPr>
        <p:spPr bwMode="auto">
          <a:xfrm>
            <a:off x="827584" y="836712"/>
            <a:ext cx="8208963" cy="467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lnSpc>
                <a:spcPct val="75000"/>
              </a:lnSpc>
              <a:spcBef>
                <a:spcPct val="50000"/>
              </a:spcBef>
            </a:pPr>
            <a:r>
              <a:rPr kumimoji="0"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大綱</a:t>
            </a:r>
            <a:endParaRPr kumimoji="0" lang="en-US" altLang="zh-TW" sz="32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67225" cy="6907103"/>
          </a:xfrm>
          <a:prstGeom prst="rect">
            <a:avLst/>
          </a:prstGeom>
        </p:spPr>
      </p:pic>
      <p:sp>
        <p:nvSpPr>
          <p:cNvPr id="7" name="Text Box 1028"/>
          <p:cNvSpPr txBox="1">
            <a:spLocks noChangeArrowheads="1"/>
          </p:cNvSpPr>
          <p:nvPr/>
        </p:nvSpPr>
        <p:spPr bwMode="auto">
          <a:xfrm>
            <a:off x="428596" y="415333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財物管理基本概念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899592" y="1124744"/>
            <a:ext cx="7330008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TW" altLang="en-US" sz="2600" b="1" dirty="0">
                <a:solidFill>
                  <a:schemeClr val="tx2"/>
                </a:solidFill>
                <a:latin typeface="標楷體" pitchFamily="65" charset="-120"/>
                <a:ea typeface="標楷體" pitchFamily="65" charset="-120"/>
              </a:rPr>
              <a:t>財產、物品之定義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395536" y="1655736"/>
            <a:ext cx="8299110" cy="4230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25475" indent="-342900" algn="l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財產</a:t>
            </a:r>
            <a:endParaRPr lang="zh-TW" altLang="en-US" sz="2800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ct val="105000"/>
              </a:lnSpc>
              <a:spcBef>
                <a:spcPct val="50000"/>
              </a:spcBef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單價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萬元以上且年限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年以上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ct val="105000"/>
              </a:lnSpc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機械設備、交通及運輸設備、什項設備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625475" indent="-342900" algn="just">
              <a:lnSpc>
                <a:spcPct val="105000"/>
              </a:lnSpc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物品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ts val="2000"/>
              </a:lnSpc>
              <a:spcBef>
                <a:spcPct val="50000"/>
              </a:spcBef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質料堅固不易損耗，屬於非消耗品，須登記列帳。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ts val="2000"/>
              </a:lnSpc>
              <a:spcBef>
                <a:spcPct val="50000"/>
              </a:spcBef>
            </a:pP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ts val="2000"/>
              </a:lnSpc>
              <a:spcBef>
                <a:spcPct val="50000"/>
              </a:spcBef>
            </a:pP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消耗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性</a:t>
            </a: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用品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不需登帳。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282575" indent="1588" algn="just">
              <a:lnSpc>
                <a:spcPct val="105000"/>
              </a:lnSpc>
              <a:spcBef>
                <a:spcPct val="50000"/>
              </a:spcBef>
            </a:pPr>
            <a:endParaRPr lang="zh-TW" altLang="en-US" sz="2200" b="1" dirty="0">
              <a:latin typeface="標楷體" pitchFamily="65" charset="-12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04875" y="1030288"/>
            <a:ext cx="4963269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TW" altLang="en-US" sz="2600" b="1" dirty="0">
                <a:solidFill>
                  <a:schemeClr val="tx2"/>
                </a:solidFill>
                <a:ea typeface="標楷體" pitchFamily="65" charset="-120"/>
              </a:rPr>
              <a:t>財物保管人責任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504214" y="1628801"/>
            <a:ext cx="8208963" cy="3140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 algn="l">
              <a:lnSpc>
                <a:spcPts val="2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應善盡保管責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任</a:t>
            </a: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，不得私自移轉或借撥。 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lnSpc>
                <a:spcPts val="28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應隨時查對數量，注意使用狀況及養護情形。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lnSpc>
                <a:spcPts val="28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離職時，應交還保管或使用之財產。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 algn="l">
              <a:lnSpc>
                <a:spcPts val="3600"/>
              </a:lnSpc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倘有毀損、遺失、失竊，除已盡善良管理人應有注意，經審計部核定解除責任外，應按本校財物管理辦法第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條規定賠償。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8" name="Text Box 1028"/>
          <p:cNvSpPr txBox="1">
            <a:spLocks noChangeArrowheads="1"/>
          </p:cNvSpPr>
          <p:nvPr/>
        </p:nvSpPr>
        <p:spPr bwMode="auto">
          <a:xfrm>
            <a:off x="428596" y="415333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財物管理基本概念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501129" y="395953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財物盤點作業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27584" y="980728"/>
            <a:ext cx="510728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TW" altLang="en-US" sz="2600" b="1" dirty="0">
                <a:solidFill>
                  <a:schemeClr val="tx2"/>
                </a:solidFill>
                <a:ea typeface="標楷體" pitchFamily="65" charset="-120"/>
              </a:rPr>
              <a:t>盤點時間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00360" y="1565503"/>
            <a:ext cx="7810500" cy="3200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保管組於每年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6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月通知辦理盤點</a:t>
            </a:r>
            <a:r>
              <a:rPr lang="zh-TW" altLang="zh-TW" sz="2800" b="1" dirty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7-9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月由各使用單位逐件全面盤點。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  <a:p>
            <a:pPr>
              <a:spcAft>
                <a:spcPts val="600"/>
              </a:spcAft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  <a:p>
            <a:pPr>
              <a:spcAft>
                <a:spcPts val="600"/>
              </a:spcAft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保管組於</a:t>
            </a: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4-9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月會同主計室就財產類進行抽盤。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7" name="AutoShape 13">
            <a:extLst>
              <a:ext uri="{FF2B5EF4-FFF2-40B4-BE49-F238E27FC236}">
                <a16:creationId xmlns:a16="http://schemas.microsoft.com/office/drawing/2014/main" id="{64A99C81-5AC6-4EB4-8327-4E94CC251D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46299" y="-546883"/>
            <a:ext cx="530865" cy="7196256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>
              <a:spcAft>
                <a:spcPts val="600"/>
              </a:spcAft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使用保管人自行清點保管財物，初盤清冊送交單位管理人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AutoShape 13">
            <a:extLst>
              <a:ext uri="{FF2B5EF4-FFF2-40B4-BE49-F238E27FC236}">
                <a16:creationId xmlns:a16="http://schemas.microsoft.com/office/drawing/2014/main" id="{DE0D380C-DF81-45F7-B07A-6690015ED91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35758" y="138033"/>
            <a:ext cx="530865" cy="7203196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>
              <a:spcAft>
                <a:spcPts val="600"/>
              </a:spcAft>
            </a:pPr>
            <a:r>
              <a:rPr lang="zh-TW" altLang="en-US" sz="2000" b="1" dirty="0">
                <a:latin typeface="標楷體" pitchFamily="65" charset="-120"/>
                <a:ea typeface="標楷體" pitchFamily="65" charset="-120"/>
              </a:rPr>
              <a:t>單位管理人彙整盤點結果，製作「盤點紀錄表」送保管組</a:t>
            </a:r>
            <a:endParaRPr lang="en-US" altLang="zh-TW" sz="20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48397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4" name="Text Box 1028"/>
          <p:cNvSpPr txBox="1">
            <a:spLocks noChangeArrowheads="1"/>
          </p:cNvSpPr>
          <p:nvPr/>
        </p:nvSpPr>
        <p:spPr bwMode="auto">
          <a:xfrm>
            <a:off x="501129" y="395953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財物盤點作業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27584" y="980728"/>
            <a:ext cx="5107285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TW" altLang="en-US" sz="2600" b="1" dirty="0">
                <a:solidFill>
                  <a:schemeClr val="tx2"/>
                </a:solidFill>
                <a:ea typeface="標楷體" pitchFamily="65" charset="-120"/>
              </a:rPr>
              <a:t>檢查項目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27938" y="1565503"/>
            <a:ext cx="8064896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廠牌、型號、製造號碼與實際財物是否相符。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是否黏貼財產標籤。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使用情形及保管維護狀況。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spcAft>
                <a:spcPts val="600"/>
              </a:spcAft>
            </a:pPr>
            <a:r>
              <a:rPr lang="en-US" altLang="zh-TW" sz="2800" b="1" dirty="0">
                <a:latin typeface="標楷體" pitchFamily="65" charset="-120"/>
                <a:ea typeface="標楷體" pitchFamily="65" charset="-120"/>
              </a:rPr>
              <a:t>   </a:t>
            </a: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是否閒置未使用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>
              <a:spcAft>
                <a:spcPts val="600"/>
              </a:spcAft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   損壞無法修復或修復不經濟，需辦理報廢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endParaRPr lang="zh-TW" altLang="en-US" sz="2200" b="1" dirty="0">
              <a:latin typeface="標楷體" pitchFamily="65" charset="-120"/>
              <a:ea typeface="標楷體" pitchFamily="65" charset="-120"/>
            </a:endParaRPr>
          </a:p>
          <a:p>
            <a:pPr marL="457200" indent="-457200">
              <a:buFont typeface="+mj-lt"/>
              <a:buAutoNum type="arabicPeriod"/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  <a:p>
            <a:pPr marL="457200" lvl="0" indent="-457200" algn="l">
              <a:buFont typeface="+mj-lt"/>
              <a:buAutoNum type="arabicPeriod"/>
            </a:pPr>
            <a:endParaRPr lang="en-US" altLang="zh-TW" sz="2200" b="1" dirty="0">
              <a:latin typeface="標楷體" pitchFamily="65" charset="-120"/>
              <a:ea typeface="標楷體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34516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77837" y="1587470"/>
            <a:ext cx="7914482" cy="38369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68000" algn="just">
              <a:lnSpc>
                <a:spcPts val="32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財物已達年限，如失去原有效能，不能修復或修復不經濟，請立即填寫減損申請單送交本組。</a:t>
            </a:r>
            <a:endParaRPr lang="en-US" altLang="zh-TW" sz="28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indent="-468000" algn="just">
              <a:lnSpc>
                <a:spcPts val="32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如財物未達年限，須提前辦理報廢，應專案函報教育部核轉審計部審核。 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marL="457200" indent="-468000" algn="just">
              <a:lnSpc>
                <a:spcPts val="3200"/>
              </a:lnSpc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zh-TW" altLang="en-US" sz="2800" b="1" dirty="0">
                <a:latin typeface="標楷體" pitchFamily="65" charset="-120"/>
                <a:ea typeface="標楷體" pitchFamily="65" charset="-120"/>
              </a:rPr>
              <a:t>廢品可暫時自行保管等待統一清運，或與本組約定時間，自行搬運至廢品倉庫。</a:t>
            </a:r>
            <a:endParaRPr lang="en-US" altLang="zh-TW" sz="2800" b="1" dirty="0">
              <a:latin typeface="標楷體" pitchFamily="65" charset="-120"/>
              <a:ea typeface="標楷體" pitchFamily="65" charset="-120"/>
            </a:endParaRPr>
          </a:p>
          <a:p>
            <a:pPr algn="just">
              <a:lnSpc>
                <a:spcPts val="2800"/>
              </a:lnSpc>
              <a:spcBef>
                <a:spcPts val="2400"/>
              </a:spcBef>
            </a:pPr>
            <a:endParaRPr lang="zh-TW" altLang="en-US" sz="28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Text Box 1028"/>
          <p:cNvSpPr txBox="1">
            <a:spLocks noChangeArrowheads="1"/>
          </p:cNvSpPr>
          <p:nvPr/>
        </p:nvSpPr>
        <p:spPr bwMode="auto">
          <a:xfrm>
            <a:off x="477837" y="530239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財物報廢作業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9" name="Text Box 1028"/>
          <p:cNvSpPr txBox="1">
            <a:spLocks noChangeArrowheads="1"/>
          </p:cNvSpPr>
          <p:nvPr/>
        </p:nvSpPr>
        <p:spPr bwMode="auto">
          <a:xfrm>
            <a:off x="477837" y="530239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廢品倉庫位置</a:t>
            </a:r>
            <a:endParaRPr lang="zh-TW" altLang="en-US" sz="3200" b="1" dirty="0">
              <a:solidFill>
                <a:schemeClr val="bg2"/>
              </a:solidFill>
              <a:latin typeface="Times New Roman" charset="0"/>
              <a:ea typeface="標楷體" pitchFamily="65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4714CD5-5523-45D0-B7BD-2B7D6F717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162468"/>
            <a:ext cx="6624736" cy="531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26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55024" y="1509429"/>
            <a:ext cx="8010723" cy="3529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800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審計部通知，</a:t>
            </a:r>
            <a:r>
              <a:rPr lang="en-US" altLang="zh-TW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110</a:t>
            </a:r>
            <a:r>
              <a:rPr lang="zh-TW" altLang="en-US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至</a:t>
            </a:r>
            <a:r>
              <a:rPr lang="en-US" altLang="zh-TW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114</a:t>
            </a:r>
            <a:r>
              <a:rPr lang="zh-TW" altLang="en-US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年國立大專校院遺失財物案件增加</a:t>
            </a:r>
            <a:r>
              <a:rPr lang="en-US" altLang="zh-TW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4.65</a:t>
            </a:r>
            <a:r>
              <a:rPr lang="zh-TW" altLang="en-US" sz="2800" b="1" dirty="0">
                <a:solidFill>
                  <a:srgbClr val="330033"/>
                </a:solidFill>
                <a:highlight>
                  <a:srgbClr val="FFFF00"/>
                </a:highlight>
                <a:latin typeface="標楷體" pitchFamily="65" charset="-120"/>
                <a:ea typeface="標楷體" pitchFamily="65" charset="-120"/>
              </a:rPr>
              <a:t>倍，要求加強督促。</a:t>
            </a:r>
            <a:endParaRPr lang="en-US" altLang="zh-TW" sz="2800" b="1" dirty="0">
              <a:solidFill>
                <a:schemeClr val="accent1"/>
              </a:solidFill>
              <a:highlight>
                <a:srgbClr val="FFFF00"/>
              </a:highlight>
              <a:ea typeface="標楷體" pitchFamily="65" charset="-120"/>
            </a:endParaRPr>
          </a:p>
          <a:p>
            <a:pPr marL="46800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教育部將重點列管遺失率偏高學校，實地訪查。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marL="46800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請務必依財物盤點實施計畫，逐件確實盤點。退離職人員財物，務必確實清點移交。</a:t>
            </a:r>
            <a:endParaRPr lang="en-US" altLang="zh-TW" sz="2800" b="1" dirty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marL="46800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保管組將對遺失財物的使用單位與保管人，加強抽盤。</a:t>
            </a:r>
            <a:r>
              <a:rPr lang="en-US" altLang="zh-TW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                     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67518" y="548680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重要宣導事項</a:t>
            </a:r>
          </a:p>
        </p:txBody>
      </p:sp>
    </p:spTree>
    <p:extLst>
      <p:ext uri="{BB962C8B-B14F-4D97-AF65-F5344CB8AC3E}">
        <p14:creationId xmlns:p14="http://schemas.microsoft.com/office/powerpoint/2010/main" val="203251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6" y="0"/>
            <a:ext cx="9167225" cy="690710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593725" y="920715"/>
            <a:ext cx="8298755" cy="44525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一、設備老舊損壞未報廢，誤當成廢品處理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marL="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endParaRPr lang="en-US" altLang="zh-TW" sz="2800" b="1" dirty="0">
              <a:solidFill>
                <a:schemeClr val="accent1"/>
              </a:solidFill>
              <a:ea typeface="標楷體" pitchFamily="65" charset="-120"/>
            </a:endParaRPr>
          </a:p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二、攜出校外時放置行李內，搭車過程中遭竊</a:t>
            </a:r>
          </a:p>
          <a:p>
            <a:pPr marL="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三、在舉辦活動過程中遺失</a:t>
            </a:r>
          </a:p>
          <a:p>
            <a:pPr marL="0" lvl="1" indent="-457200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l"/>
            </a:pP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marL="0" lvl="1">
              <a:lnSpc>
                <a:spcPts val="2800"/>
              </a:lnSpc>
              <a:spcBef>
                <a:spcPts val="1200"/>
              </a:spcBef>
              <a:spcAft>
                <a:spcPts val="1200"/>
              </a:spcAft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四、博士後研究員借用，離職時未交接而遺失</a:t>
            </a:r>
            <a:r>
              <a:rPr lang="en-US" altLang="zh-TW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                     </a:t>
            </a: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93725" y="207963"/>
            <a:ext cx="820896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TW" altLang="en-US" sz="32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本校財物遺失案例</a:t>
            </a:r>
          </a:p>
        </p:txBody>
      </p:sp>
      <p:sp>
        <p:nvSpPr>
          <p:cNvPr id="6" name="AutoShape 13">
            <a:extLst>
              <a:ext uri="{FF2B5EF4-FFF2-40B4-BE49-F238E27FC236}">
                <a16:creationId xmlns:a16="http://schemas.microsoft.com/office/drawing/2014/main" id="{C896692E-3085-4EAB-B95B-282079B9A6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25558" y="-1904107"/>
            <a:ext cx="530865" cy="7308647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每年務必全面盤點所有的財物，即時處理報廢財物</a:t>
            </a:r>
            <a:endParaRPr lang="zh-TW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7" name="AutoShape 13">
            <a:extLst>
              <a:ext uri="{FF2B5EF4-FFF2-40B4-BE49-F238E27FC236}">
                <a16:creationId xmlns:a16="http://schemas.microsoft.com/office/drawing/2014/main" id="{80C5F94F-72A7-4A5B-8720-986F14CA0C3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73912" y="845856"/>
            <a:ext cx="530865" cy="4375249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財物應隨身攜帶，小心保管</a:t>
            </a:r>
            <a:endParaRPr lang="zh-TW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0" name="AutoShape 13">
            <a:extLst>
              <a:ext uri="{FF2B5EF4-FFF2-40B4-BE49-F238E27FC236}">
                <a16:creationId xmlns:a16="http://schemas.microsoft.com/office/drawing/2014/main" id="{3A4CDD96-2047-4187-9D71-99318D2444E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77597" y="1391679"/>
            <a:ext cx="530865" cy="6022779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辦理活動時須特別留心保管各項器材設備</a:t>
            </a:r>
            <a:endParaRPr lang="zh-TW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AutoShape 13">
            <a:extLst>
              <a:ext uri="{FF2B5EF4-FFF2-40B4-BE49-F238E27FC236}">
                <a16:creationId xmlns:a16="http://schemas.microsoft.com/office/drawing/2014/main" id="{D1F9CD86-4F18-4021-BA80-C2B97FA42A1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8556" y="1957323"/>
            <a:ext cx="530865" cy="7362651"/>
          </a:xfrm>
          <a:prstGeom prst="wedgeRoundRectCallout">
            <a:avLst>
              <a:gd name="adj1" fmla="val -18953"/>
              <a:gd name="adj2" fmla="val 49381"/>
              <a:gd name="adj3" fmla="val 16667"/>
            </a:avLst>
          </a:prstGeom>
          <a:solidFill>
            <a:srgbClr val="FFFF99"/>
          </a:solidFill>
          <a:ln w="6350">
            <a:solidFill>
              <a:srgbClr val="330033"/>
            </a:solidFill>
            <a:miter lim="800000"/>
            <a:headEnd/>
            <a:tailEnd/>
          </a:ln>
          <a:effectLst/>
        </p:spPr>
        <p:txBody>
          <a:bodyPr vert="vert270"/>
          <a:lstStyle/>
          <a:p>
            <a:pPr algn="ctr"/>
            <a:r>
              <a:rPr lang="zh-TW" altLang="en-US" sz="24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落實設備使用登記及交接機制，使用完畢立即歸位</a:t>
            </a:r>
            <a:endParaRPr lang="zh-TW" altLang="zh-TW" sz="24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331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成功大學-簡報-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3225" y="-24552"/>
            <a:ext cx="9167225" cy="6907103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411009" y="1106568"/>
            <a:ext cx="8208963" cy="4333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不同的財物，要分別製作財產增加單。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請依財物實體上標示的資料填寫增加單。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「單價</a:t>
            </a:r>
            <a:r>
              <a:rPr lang="en-US" altLang="zh-TW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1</a:t>
            </a: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萬元以上」且「年限</a:t>
            </a:r>
            <a:r>
              <a:rPr lang="en-US" altLang="zh-TW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2</a:t>
            </a: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年以上」電腦軟體，才能登帳辦理攤銷。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購買福利品或二手品須經專簽核准。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請務必核對增加單產籍資料，逐一貼上財產標籤。</a:t>
            </a:r>
            <a:endParaRPr lang="en-US" altLang="zh-TW" sz="28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  <a:p>
            <a:pPr lvl="1" indent="-457200">
              <a:lnSpc>
                <a:spcPts val="3600"/>
              </a:lnSpc>
              <a:spcBef>
                <a:spcPts val="300"/>
              </a:spcBef>
              <a:spcAft>
                <a:spcPts val="600"/>
              </a:spcAft>
              <a:buFont typeface="Wingdings" panose="05000000000000000000" pitchFamily="2" charset="2"/>
              <a:buChar char="l"/>
            </a:pPr>
            <a:r>
              <a:rPr lang="zh-TW" altLang="en-US" sz="28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填寫減損申請單時，請務必確認校碼序號及產籍資料無誤</a:t>
            </a:r>
            <a:r>
              <a:rPr lang="zh-TW" altLang="en-US" sz="24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sz="2400" b="1" dirty="0">
              <a:solidFill>
                <a:srgbClr val="330033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593725" y="207963"/>
            <a:ext cx="820896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kumimoji="0" lang="zh-TW" altLang="en-US" sz="3000" b="1" dirty="0">
                <a:solidFill>
                  <a:srgbClr val="330033"/>
                </a:solidFill>
                <a:latin typeface="標楷體" pitchFamily="65" charset="-120"/>
                <a:ea typeface="標楷體" pitchFamily="65" charset="-120"/>
              </a:rPr>
              <a:t>常見問題</a:t>
            </a:r>
          </a:p>
        </p:txBody>
      </p:sp>
    </p:spTree>
    <p:extLst>
      <p:ext uri="{BB962C8B-B14F-4D97-AF65-F5344CB8AC3E}">
        <p14:creationId xmlns:p14="http://schemas.microsoft.com/office/powerpoint/2010/main" val="1036853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17440</TotalTime>
  <Words>628</Words>
  <Application>Microsoft Office PowerPoint</Application>
  <PresentationFormat>如螢幕大小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8" baseType="lpstr">
      <vt:lpstr>微軟正黑體</vt:lpstr>
      <vt:lpstr>標楷體</vt:lpstr>
      <vt:lpstr>Arial</vt:lpstr>
      <vt:lpstr>Calibri</vt:lpstr>
      <vt:lpstr>Times New Roman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user1</dc:creator>
  <cp:lastModifiedBy>Super11</cp:lastModifiedBy>
  <cp:revision>664</cp:revision>
  <dcterms:created xsi:type="dcterms:W3CDTF">2016-03-10T06:39:13Z</dcterms:created>
  <dcterms:modified xsi:type="dcterms:W3CDTF">2026-08-10T01:08:39Z</dcterms:modified>
</cp:coreProperties>
</file>